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2" r:id="rId6"/>
    <p:sldId id="260" r:id="rId7"/>
    <p:sldId id="283" r:id="rId8"/>
    <p:sldId id="282" r:id="rId9"/>
    <p:sldId id="284" r:id="rId10"/>
    <p:sldId id="261" r:id="rId11"/>
    <p:sldId id="285" r:id="rId12"/>
    <p:sldId id="287" r:id="rId13"/>
    <p:sldId id="286" r:id="rId14"/>
    <p:sldId id="288" r:id="rId15"/>
    <p:sldId id="291" r:id="rId16"/>
    <p:sldId id="289" r:id="rId17"/>
    <p:sldId id="311" r:id="rId18"/>
    <p:sldId id="263" r:id="rId19"/>
    <p:sldId id="264" r:id="rId20"/>
    <p:sldId id="292" r:id="rId21"/>
    <p:sldId id="293" r:id="rId22"/>
    <p:sldId id="297" r:id="rId23"/>
    <p:sldId id="298" r:id="rId24"/>
    <p:sldId id="294" r:id="rId25"/>
    <p:sldId id="295" r:id="rId26"/>
    <p:sldId id="303" r:id="rId27"/>
    <p:sldId id="265" r:id="rId28"/>
    <p:sldId id="305" r:id="rId29"/>
    <p:sldId id="304" r:id="rId30"/>
    <p:sldId id="309" r:id="rId31"/>
    <p:sldId id="306" r:id="rId32"/>
    <p:sldId id="307" r:id="rId33"/>
    <p:sldId id="308" r:id="rId34"/>
    <p:sldId id="266" r:id="rId35"/>
    <p:sldId id="268" r:id="rId36"/>
    <p:sldId id="310" r:id="rId37"/>
    <p:sldId id="312" r:id="rId38"/>
    <p:sldId id="271" r:id="rId39"/>
    <p:sldId id="273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8EC"/>
    <a:srgbClr val="01A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D6003-5C1F-46B7-BD94-03C234E58F58}" v="57" dt="2023-11-08T20:13:30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87786" autoAdjust="0"/>
  </p:normalViewPr>
  <p:slideViewPr>
    <p:cSldViewPr snapToGrid="0">
      <p:cViewPr varScale="1">
        <p:scale>
          <a:sx n="75" d="100"/>
          <a:sy n="75" d="100"/>
        </p:scale>
        <p:origin x="9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 Bazzi" userId="b5467095210b787c" providerId="Windows Live" clId="Web-{F9BD6003-5C1F-46B7-BD94-03C234E58F58}"/>
    <pc:docChg chg="modSld">
      <pc:chgData name="Jad Bazzi" userId="b5467095210b787c" providerId="Windows Live" clId="Web-{F9BD6003-5C1F-46B7-BD94-03C234E58F58}" dt="2023-11-08T20:13:30.687" v="22"/>
      <pc:docMkLst>
        <pc:docMk/>
      </pc:docMkLst>
      <pc:sldChg chg="modSp">
        <pc:chgData name="Jad Bazzi" userId="b5467095210b787c" providerId="Windows Live" clId="Web-{F9BD6003-5C1F-46B7-BD94-03C234E58F58}" dt="2023-11-08T20:08:09.303" v="0" actId="20577"/>
        <pc:sldMkLst>
          <pc:docMk/>
          <pc:sldMk cId="2753138461" sldId="256"/>
        </pc:sldMkLst>
        <pc:spChg chg="mod">
          <ac:chgData name="Jad Bazzi" userId="b5467095210b787c" providerId="Windows Live" clId="Web-{F9BD6003-5C1F-46B7-BD94-03C234E58F58}" dt="2023-11-08T20:08:09.303" v="0" actId="20577"/>
          <ac:spMkLst>
            <pc:docMk/>
            <pc:sldMk cId="2753138461" sldId="256"/>
            <ac:spMk id="9" creationId="{F103C6BF-CCFA-457C-BB4D-3DE33E4A440B}"/>
          </ac:spMkLst>
        </pc:spChg>
      </pc:sldChg>
      <pc:sldChg chg="modSp">
        <pc:chgData name="Jad Bazzi" userId="b5467095210b787c" providerId="Windows Live" clId="Web-{F9BD6003-5C1F-46B7-BD94-03C234E58F58}" dt="2023-11-08T20:08:46.273" v="8" actId="20577"/>
        <pc:sldMkLst>
          <pc:docMk/>
          <pc:sldMk cId="2083166220" sldId="257"/>
        </pc:sldMkLst>
        <pc:spChg chg="mod">
          <ac:chgData name="Jad Bazzi" userId="b5467095210b787c" providerId="Windows Live" clId="Web-{F9BD6003-5C1F-46B7-BD94-03C234E58F58}" dt="2023-11-08T20:08:39.695" v="5" actId="20577"/>
          <ac:spMkLst>
            <pc:docMk/>
            <pc:sldMk cId="2083166220" sldId="257"/>
            <ac:spMk id="39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25.257" v="1" actId="20577"/>
          <ac:spMkLst>
            <pc:docMk/>
            <pc:sldMk cId="2083166220" sldId="257"/>
            <ac:spMk id="44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42.132" v="6" actId="20577"/>
          <ac:spMkLst>
            <pc:docMk/>
            <pc:sldMk cId="2083166220" sldId="257"/>
            <ac:spMk id="47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31.116" v="2" actId="20577"/>
          <ac:spMkLst>
            <pc:docMk/>
            <pc:sldMk cId="2083166220" sldId="257"/>
            <ac:spMk id="70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33.898" v="3" actId="20577"/>
          <ac:spMkLst>
            <pc:docMk/>
            <pc:sldMk cId="2083166220" sldId="257"/>
            <ac:spMk id="92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37.117" v="4" actId="20577"/>
          <ac:spMkLst>
            <pc:docMk/>
            <pc:sldMk cId="2083166220" sldId="257"/>
            <ac:spMk id="94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42.711" v="7" actId="20577"/>
          <ac:spMkLst>
            <pc:docMk/>
            <pc:sldMk cId="2083166220" sldId="257"/>
            <ac:spMk id="108" creationId="{EF0B7198-E0A0-4FD3-AC17-9CC74B909B90}"/>
          </ac:spMkLst>
        </pc:spChg>
        <pc:spChg chg="mod">
          <ac:chgData name="Jad Bazzi" userId="b5467095210b787c" providerId="Windows Live" clId="Web-{F9BD6003-5C1F-46B7-BD94-03C234E58F58}" dt="2023-11-08T20:08:46.273" v="8" actId="20577"/>
          <ac:spMkLst>
            <pc:docMk/>
            <pc:sldMk cId="2083166220" sldId="257"/>
            <ac:spMk id="110" creationId="{EF0B7198-E0A0-4FD3-AC17-9CC74B909B90}"/>
          </ac:spMkLst>
        </pc:spChg>
      </pc:sldChg>
      <pc:sldChg chg="modSp">
        <pc:chgData name="Jad Bazzi" userId="b5467095210b787c" providerId="Windows Live" clId="Web-{F9BD6003-5C1F-46B7-BD94-03C234E58F58}" dt="2023-11-08T20:08:55.336" v="11" actId="20577"/>
        <pc:sldMkLst>
          <pc:docMk/>
          <pc:sldMk cId="2824498906" sldId="258"/>
        </pc:sldMkLst>
        <pc:spChg chg="mod">
          <ac:chgData name="Jad Bazzi" userId="b5467095210b787c" providerId="Windows Live" clId="Web-{F9BD6003-5C1F-46B7-BD94-03C234E58F58}" dt="2023-11-08T20:08:55.336" v="11" actId="20577"/>
          <ac:spMkLst>
            <pc:docMk/>
            <pc:sldMk cId="2824498906" sldId="258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09:10.680" v="12" actId="20577"/>
        <pc:sldMkLst>
          <pc:docMk/>
          <pc:sldMk cId="4249765031" sldId="262"/>
        </pc:sldMkLst>
        <pc:spChg chg="mod">
          <ac:chgData name="Jad Bazzi" userId="b5467095210b787c" providerId="Windows Live" clId="Web-{F9BD6003-5C1F-46B7-BD94-03C234E58F58}" dt="2023-11-08T20:09:10.680" v="12" actId="20577"/>
          <ac:spMkLst>
            <pc:docMk/>
            <pc:sldMk cId="4249765031" sldId="262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13:30.687" v="22"/>
        <pc:sldMkLst>
          <pc:docMk/>
          <pc:sldMk cId="770876194" sldId="266"/>
        </pc:sldMkLst>
        <pc:spChg chg="mod">
          <ac:chgData name="Jad Bazzi" userId="b5467095210b787c" providerId="Windows Live" clId="Web-{F9BD6003-5C1F-46B7-BD94-03C234E58F58}" dt="2023-11-08T20:13:30.687" v="22"/>
          <ac:spMkLst>
            <pc:docMk/>
            <pc:sldMk cId="770876194" sldId="266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13:06.655" v="20" actId="20577"/>
        <pc:sldMkLst>
          <pc:docMk/>
          <pc:sldMk cId="280369416" sldId="271"/>
        </pc:sldMkLst>
        <pc:spChg chg="mod">
          <ac:chgData name="Jad Bazzi" userId="b5467095210b787c" providerId="Windows Live" clId="Web-{F9BD6003-5C1F-46B7-BD94-03C234E58F58}" dt="2023-11-08T20:13:06.655" v="20" actId="20577"/>
          <ac:spMkLst>
            <pc:docMk/>
            <pc:sldMk cId="280369416" sldId="271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09:35.149" v="13" actId="20577"/>
        <pc:sldMkLst>
          <pc:docMk/>
          <pc:sldMk cId="3959704689" sldId="283"/>
        </pc:sldMkLst>
        <pc:spChg chg="mod">
          <ac:chgData name="Jad Bazzi" userId="b5467095210b787c" providerId="Windows Live" clId="Web-{F9BD6003-5C1F-46B7-BD94-03C234E58F58}" dt="2023-11-08T20:09:35.149" v="13" actId="20577"/>
          <ac:spMkLst>
            <pc:docMk/>
            <pc:sldMk cId="3959704689" sldId="283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09:55.119" v="14" actId="20577"/>
        <pc:sldMkLst>
          <pc:docMk/>
          <pc:sldMk cId="3529866834" sldId="284"/>
        </pc:sldMkLst>
        <pc:spChg chg="mod">
          <ac:chgData name="Jad Bazzi" userId="b5467095210b787c" providerId="Windows Live" clId="Web-{F9BD6003-5C1F-46B7-BD94-03C234E58F58}" dt="2023-11-08T20:09:55.119" v="14" actId="20577"/>
          <ac:spMkLst>
            <pc:docMk/>
            <pc:sldMk cId="3529866834" sldId="284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10:25.448" v="16" actId="1076"/>
        <pc:sldMkLst>
          <pc:docMk/>
          <pc:sldMk cId="830191837" sldId="289"/>
        </pc:sldMkLst>
        <pc:picChg chg="mod">
          <ac:chgData name="Jad Bazzi" userId="b5467095210b787c" providerId="Windows Live" clId="Web-{F9BD6003-5C1F-46B7-BD94-03C234E58F58}" dt="2023-11-08T20:10:25.448" v="16" actId="1076"/>
          <ac:picMkLst>
            <pc:docMk/>
            <pc:sldMk cId="830191837" sldId="289"/>
            <ac:picMk id="28" creationId="{00000000-0000-0000-0000-000000000000}"/>
          </ac:picMkLst>
        </pc:picChg>
      </pc:sldChg>
      <pc:sldChg chg="modSp">
        <pc:chgData name="Jad Bazzi" userId="b5467095210b787c" providerId="Windows Live" clId="Web-{F9BD6003-5C1F-46B7-BD94-03C234E58F58}" dt="2023-11-08T20:12:14.029" v="17" actId="20577"/>
        <pc:sldMkLst>
          <pc:docMk/>
          <pc:sldMk cId="2934554815" sldId="305"/>
        </pc:sldMkLst>
        <pc:spChg chg="mod">
          <ac:chgData name="Jad Bazzi" userId="b5467095210b787c" providerId="Windows Live" clId="Web-{F9BD6003-5C1F-46B7-BD94-03C234E58F58}" dt="2023-11-08T20:12:14.029" v="17" actId="20577"/>
          <ac:spMkLst>
            <pc:docMk/>
            <pc:sldMk cId="2934554815" sldId="305"/>
            <ac:spMk id="3" creationId="{67ED9420-F934-49B1-911D-50274EDF3401}"/>
          </ac:spMkLst>
        </pc:spChg>
      </pc:sldChg>
      <pc:sldChg chg="modSp">
        <pc:chgData name="Jad Bazzi" userId="b5467095210b787c" providerId="Windows Live" clId="Web-{F9BD6003-5C1F-46B7-BD94-03C234E58F58}" dt="2023-11-08T20:13:16.218" v="21"/>
        <pc:sldMkLst>
          <pc:docMk/>
          <pc:sldMk cId="4076989076" sldId="310"/>
        </pc:sldMkLst>
        <pc:spChg chg="mod">
          <ac:chgData name="Jad Bazzi" userId="b5467095210b787c" providerId="Windows Live" clId="Web-{F9BD6003-5C1F-46B7-BD94-03C234E58F58}" dt="2023-11-08T20:13:16.218" v="21"/>
          <ac:spMkLst>
            <pc:docMk/>
            <pc:sldMk cId="4076989076" sldId="310"/>
            <ac:spMk id="3" creationId="{67ED9420-F934-49B1-911D-50274EDF34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3E6B2-0F02-478D-A2E6-95190AA07EC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052C7-D7F2-48B0-8D84-6C93B0F70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2C7-D7F2-48B0-8D84-6C93B0F70E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Fatigue-related issues affect drivers, leading to accidents, injuries, and economic losses.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Fatigue-related incidents within industrial settings impact safety, productivity, and worker well-being.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2C7-D7F2-48B0-8D84-6C93B0F70E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6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52C7-D7F2-48B0-8D84-6C93B0F70E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1E67-BA61-47E3-94ED-823397C81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31C0B-6442-4301-8F01-B4429B801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7593B-3022-46D5-AF58-13E488E3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B5DB-1055-4727-AC6F-6D915B0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AAFFB-33D2-4BCB-9CC0-8EAE52B6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FFF3-94BA-402D-B859-FF6EA32E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125BD-A85E-489E-BCB3-C908D9291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48AA3-B77B-4F19-AD1A-F7F9D021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F65F-A391-464F-B7F9-47CEEBE8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AD764-1223-4D71-99FF-AA02CAA1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20C84-A26D-49AF-96F7-A7D0574E7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09732-89AD-4B22-9F78-1909D20B6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72C7A-EC31-404C-803A-F329AAAA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5466-D8D0-4D78-B517-3D7AB23D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6B5A-52BD-4075-8743-16C63554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3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FF4B-3E39-42E6-988C-BAF41D24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07E13-1019-4306-B6A9-582D6DF2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195CB-4625-4E95-A2B0-03CED2D3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2105-8346-41AC-9EB5-24F83C48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473D-427A-4F6D-9AE5-096AE4E2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817B-FBDC-45C5-B585-6A3C4813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1DF8-8DCF-4A50-B447-7C73FB5C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A9A3-877B-4189-914A-64363DBD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50A8-146C-4E9B-9226-2773BF94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4AE71-1852-4995-A3E0-742977C3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5DC7-79AA-426D-86C3-716D34FC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9DED-5974-498E-BCEB-A6E074CC5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4B50E-B184-49EF-BBD5-C18237761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06F0F-EBA4-41B7-B014-CEC45A9C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0735A-6C3C-459B-A0C2-96EF447D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86516-490E-4CF3-97E0-0BB2F4AB7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1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4089-8269-4CB9-9EDC-55EA53F3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B81E2-E540-42C8-BA52-343519F6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9D6AF-5C2B-48D2-AF27-3463EAB6E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ED9F8-BA5A-4045-AF0E-EA1F74D12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9E3EA-5814-40FF-B6AD-0B05F8C65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958BD-9009-4EB5-9E59-A06F3B33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D6737-D0C0-42EC-97F0-40486880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37339-A87F-49CC-99F2-4149AB1A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8902-FFD1-440B-A24D-A5AC1D41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14C91-81F8-4463-972C-42B857B0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72F8B-4ABB-422C-A6D2-15B73064E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BF2B5-CD6C-4CA4-BEFB-BF984644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05896-DDDB-492F-965C-014998D4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A6C11-8AB2-49E8-A380-BF605FBE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65679-7AB8-452D-9335-28B47FBB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1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1939-985F-4EB5-AF51-5482F421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82D2-F882-42C4-A66A-23C40660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10EA8-03C2-4143-BADB-EE7CE47F8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47CD-0D4C-4F21-8DF3-C96AB9C2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25175-225C-4F84-9E30-915C1D09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8D029-39EC-45A7-AFE8-3FFCA4CC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3E80-6196-45E2-9C4D-ABA4B9C9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347B1-E44B-4283-82B1-D7A4AEAB8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80789-F9E4-4876-B1A4-D49D85097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EFEF7-7281-4D9B-964D-962E0463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F39C4-19F1-447B-A16C-F4363F82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250C-A7C7-4D6E-ADEB-BFC6D79D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1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7E2DD-CF3D-42A3-A098-39CBA93F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BC6AA-2491-41D0-8CEC-EAEB0B37D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6852C-806B-4737-A089-4E8F2F128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6F901-69F0-4DAF-94E8-1573A571C4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D7A6F-3A60-4597-B305-BD4618D97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FB239-C064-410B-B698-46FC8C7F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A5E7-DDEA-4157-82C1-790259E07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6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0"/>
            <a:ext cx="12192000" cy="338173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B25B7E-09D2-4651-94B6-63F4FED250E8}"/>
              </a:ext>
            </a:extLst>
          </p:cNvPr>
          <p:cNvSpPr/>
          <p:nvPr/>
        </p:nvSpPr>
        <p:spPr>
          <a:xfrm>
            <a:off x="2" y="1522701"/>
            <a:ext cx="12191998" cy="138297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eorgia" panose="02040502050405020303" pitchFamily="18" charset="0"/>
              </a:rPr>
              <a:t>Fatigue Detection For Operators In An Industrial Environment</a:t>
            </a:r>
          </a:p>
        </p:txBody>
      </p:sp>
      <p:pic>
        <p:nvPicPr>
          <p:cNvPr id="14" name="Image 3">
            <a:extLst>
              <a:ext uri="{FF2B5EF4-FFF2-40B4-BE49-F238E27FC236}">
                <a16:creationId xmlns:a16="http://schemas.microsoft.com/office/drawing/2014/main" id="{0943B20D-C083-4C5B-883E-1703A0A31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61" y="151772"/>
            <a:ext cx="1231200" cy="123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105" t="21779" r="7890" b="26659"/>
          <a:stretch/>
        </p:blipFill>
        <p:spPr>
          <a:xfrm>
            <a:off x="8760823" y="514445"/>
            <a:ext cx="3000453" cy="532191"/>
          </a:xfrm>
          <a:prstGeom prst="rect">
            <a:avLst/>
          </a:prstGeom>
        </p:spPr>
      </p:pic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7D627982-13CD-48E1-8319-9E7C64F6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08" y="3045403"/>
            <a:ext cx="3825794" cy="38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3C6BF-CCFA-457C-BB4D-3DE33E4A440B}"/>
              </a:ext>
            </a:extLst>
          </p:cNvPr>
          <p:cNvSpPr txBox="1"/>
          <p:nvPr/>
        </p:nvSpPr>
        <p:spPr>
          <a:xfrm>
            <a:off x="8500946" y="3373056"/>
            <a:ext cx="36910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Al Hadi Ayache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43838" y="653948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19, 12, 2023</a:t>
            </a:r>
            <a:endParaRPr lang="ar-LB" sz="1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3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Methodology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50"/>
          <a:stretch/>
        </p:blipFill>
        <p:spPr>
          <a:xfrm>
            <a:off x="213367" y="1125941"/>
            <a:ext cx="11880978" cy="5359920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2467993" y="4740677"/>
            <a:ext cx="585926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4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4083728" y="4421080"/>
            <a:ext cx="958789" cy="1686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uble Bracket 129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9350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Face Landmarks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633" y="2167291"/>
            <a:ext cx="5558384" cy="3884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48" y="2167291"/>
            <a:ext cx="5233742" cy="3489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" name="TextBox 69"/>
          <p:cNvSpPr txBox="1"/>
          <p:nvPr/>
        </p:nvSpPr>
        <p:spPr>
          <a:xfrm>
            <a:off x="8468147" y="1677057"/>
            <a:ext cx="150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Media pipe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5534" y="6590598"/>
            <a:ext cx="97320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https://pyimagesearch.com/2017/04/03/facial-landmarks-dlib-opencv-python/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5534" y="6410349"/>
            <a:ext cx="8104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https://www.analyticsvidhya.com/blog/2022/03/facial-landmarks-detection-using-mediapipe-library/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87918" y="1677057"/>
            <a:ext cx="150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Dlib</a:t>
            </a:r>
          </a:p>
        </p:txBody>
      </p:sp>
      <p:sp>
        <p:nvSpPr>
          <p:cNvPr id="79" name="Double Bracket 7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1842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Methodology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7"/>
          <a:stretch/>
        </p:blipFill>
        <p:spPr>
          <a:xfrm>
            <a:off x="213367" y="1125940"/>
            <a:ext cx="11880978" cy="5296125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2467993" y="4740677"/>
            <a:ext cx="585926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4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4083728" y="4421080"/>
            <a:ext cx="958789" cy="1686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64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Eyes Mouth Head Indicators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559" t="35157" r="27922" b="34199"/>
          <a:stretch/>
        </p:blipFill>
        <p:spPr>
          <a:xfrm>
            <a:off x="91751" y="2078649"/>
            <a:ext cx="5037366" cy="34806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6464" y="1998820"/>
            <a:ext cx="3132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EAR: Eyes Aspect Ratio</a:t>
            </a:r>
          </a:p>
          <a:p>
            <a:r>
              <a:rPr lang="en-US" sz="1100" dirty="0"/>
              <a:t>MAR: Mouth Aspect Ratio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2341" y="2226934"/>
            <a:ext cx="12410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38, 42, 39,41,37,40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56062" y="5559320"/>
            <a:ext cx="12907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51, 59, 53,57,49,55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6070" y="6581001"/>
            <a:ext cx="59981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Research on a Real-Time Driver Fatigue Detection Algorithm Based on Facial Video Sequences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974"/>
          <a:stretch/>
        </p:blipFill>
        <p:spPr>
          <a:xfrm>
            <a:off x="7406902" y="1113104"/>
            <a:ext cx="3132238" cy="29675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395235"/>
            <a:ext cx="5295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Driver Emotion and Fatigue State Detection Based on Time Series 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11898" y="1240062"/>
            <a:ext cx="1127464" cy="2840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BBDCF1-88ED-4AF7-BB7E-7A9A8414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502" t="28532" r="27922" b="64440"/>
          <a:stretch/>
        </p:blipFill>
        <p:spPr>
          <a:xfrm>
            <a:off x="-26070" y="1213568"/>
            <a:ext cx="3132238" cy="798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4E38-1203-47C7-9AAE-370D3B94AA49}"/>
              </a:ext>
            </a:extLst>
          </p:cNvPr>
          <p:cNvSpPr txBox="1"/>
          <p:nvPr/>
        </p:nvSpPr>
        <p:spPr>
          <a:xfrm>
            <a:off x="6597959" y="4605212"/>
            <a:ext cx="55940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3D angles of head face ,need rotational matrix: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Extract all coordinates of face using media pipe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Put them in two array 2D and 3D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Calculate camera matrix using focal 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Calculate distortion matrix(facilitate math operation)</a:t>
            </a:r>
          </a:p>
          <a:p>
            <a:r>
              <a:rPr lang="en-US" sz="1400" dirty="0"/>
              <a:t>From these 4 parts we can calculate translation and rotation vector.</a:t>
            </a:r>
          </a:p>
          <a:p>
            <a:r>
              <a:rPr lang="en-US" sz="1400" dirty="0"/>
              <a:t>Change rotation vector to rotation matrix , then extract the angles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DAC56-72A1-40C8-8B0B-2B4EEBF0B444}"/>
              </a:ext>
            </a:extLst>
          </p:cNvPr>
          <p:cNvSpPr/>
          <p:nvPr/>
        </p:nvSpPr>
        <p:spPr>
          <a:xfrm>
            <a:off x="26071" y="1125940"/>
            <a:ext cx="4698330" cy="5096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D37E2D-5C56-4478-AD6E-0E3D16621A80}"/>
              </a:ext>
            </a:extLst>
          </p:cNvPr>
          <p:cNvSpPr/>
          <p:nvPr/>
        </p:nvSpPr>
        <p:spPr>
          <a:xfrm>
            <a:off x="6174803" y="1113104"/>
            <a:ext cx="5594041" cy="5096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C5F04A-57C4-4E86-9884-3B92EB82B2F0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724401" y="2968684"/>
            <a:ext cx="657693" cy="70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DDC2B9-45C1-41ED-9D72-E9E56D7684E7}"/>
              </a:ext>
            </a:extLst>
          </p:cNvPr>
          <p:cNvSpPr/>
          <p:nvPr/>
        </p:nvSpPr>
        <p:spPr>
          <a:xfrm>
            <a:off x="4868192" y="2646695"/>
            <a:ext cx="1027804" cy="32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Dlib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BB7970-79B6-47BC-9EB4-74932A90F7C0}"/>
              </a:ext>
            </a:extLst>
          </p:cNvPr>
          <p:cNvCxnSpPr>
            <a:cxnSpLocks/>
            <a:stCxn id="20" idx="1"/>
            <a:endCxn id="27" idx="0"/>
          </p:cNvCxnSpPr>
          <p:nvPr/>
        </p:nvCxnSpPr>
        <p:spPr>
          <a:xfrm flipH="1">
            <a:off x="5354800" y="3661287"/>
            <a:ext cx="820003" cy="70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377D9D6-35AF-4B47-B401-44C49E9ADBCB}"/>
              </a:ext>
            </a:extLst>
          </p:cNvPr>
          <p:cNvSpPr/>
          <p:nvPr/>
        </p:nvSpPr>
        <p:spPr>
          <a:xfrm>
            <a:off x="4840898" y="4363168"/>
            <a:ext cx="1027804" cy="32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Media pipe</a:t>
            </a:r>
          </a:p>
        </p:txBody>
      </p:sp>
    </p:spTree>
    <p:extLst>
      <p:ext uri="{BB962C8B-B14F-4D97-AF65-F5344CB8AC3E}">
        <p14:creationId xmlns:p14="http://schemas.microsoft.com/office/powerpoint/2010/main" val="23342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Eyes Mouth Head Indicators</a:t>
            </a:r>
          </a:p>
          <a:p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2" y="2041319"/>
            <a:ext cx="4591876" cy="3294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33" y="2074652"/>
            <a:ext cx="4284756" cy="326082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0786" y="3947884"/>
            <a:ext cx="3487133" cy="11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47841" y="2867764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78698" y="4125301"/>
            <a:ext cx="3281708" cy="17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82233" y="4125301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41676" y="2983230"/>
            <a:ext cx="885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Open Mouth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69740" y="3939007"/>
            <a:ext cx="8258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Closed Eyes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4848" y="2379492"/>
            <a:ext cx="3757152" cy="28071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066350" y="2194826"/>
            <a:ext cx="18534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Change of Head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808898" y="5186683"/>
            <a:ext cx="1296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486274" y="3683124"/>
            <a:ext cx="1465319" cy="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082806" y="5208520"/>
            <a:ext cx="5902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Normal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920236" y="3693968"/>
            <a:ext cx="5950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Drowsy</a:t>
            </a:r>
          </a:p>
        </p:txBody>
      </p:sp>
      <p:sp>
        <p:nvSpPr>
          <p:cNvPr id="25" name="Double Bracket 24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910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Methodology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98"/>
          <a:stretch/>
        </p:blipFill>
        <p:spPr>
          <a:xfrm>
            <a:off x="213367" y="1125940"/>
            <a:ext cx="11880978" cy="5402451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2467993" y="4740677"/>
            <a:ext cx="585926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4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4083728" y="4421080"/>
            <a:ext cx="958789" cy="1686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8477250" y="4626377"/>
            <a:ext cx="1695450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3053919" y="1406927"/>
            <a:ext cx="4632756" cy="1679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529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Eyes Mouth Head Indicators</a:t>
            </a:r>
          </a:p>
          <a:p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006" t="35919" r="29737" b="58189"/>
          <a:stretch/>
        </p:blipFill>
        <p:spPr>
          <a:xfrm>
            <a:off x="254833" y="1428871"/>
            <a:ext cx="3374568" cy="843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261" t="5559" r="39162" b="81367"/>
          <a:stretch/>
        </p:blipFill>
        <p:spPr>
          <a:xfrm>
            <a:off x="0" y="2083420"/>
            <a:ext cx="3380898" cy="986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762" t="26620" r="37022" b="60063"/>
          <a:stretch/>
        </p:blipFill>
        <p:spPr>
          <a:xfrm>
            <a:off x="0" y="2945548"/>
            <a:ext cx="3531329" cy="11035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719" t="48169" r="39660" b="39968"/>
          <a:stretch/>
        </p:blipFill>
        <p:spPr>
          <a:xfrm>
            <a:off x="466903" y="3842769"/>
            <a:ext cx="2597521" cy="10101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971" t="82304" r="37022" b="4381"/>
          <a:stretch/>
        </p:blipFill>
        <p:spPr>
          <a:xfrm>
            <a:off x="254833" y="4705389"/>
            <a:ext cx="2809591" cy="8490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912" y="5476034"/>
            <a:ext cx="43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N: number of state.</a:t>
            </a:r>
          </a:p>
          <a:p>
            <a:r>
              <a:rPr lang="en-US" sz="1200" dirty="0"/>
              <a:t>Ntotal: Number of all frames</a:t>
            </a:r>
          </a:p>
          <a:p>
            <a:r>
              <a:rPr lang="en-US" sz="1200" dirty="0"/>
              <a:t>T: Time per unit </a:t>
            </a:r>
          </a:p>
          <a:p>
            <a:r>
              <a:rPr lang="en-US" sz="1200" dirty="0"/>
              <a:t>X’:Normalized Function</a:t>
            </a:r>
          </a:p>
          <a:p>
            <a:r>
              <a:rPr lang="en-US" sz="1200" dirty="0"/>
              <a:t>F: fusion of four indicators</a:t>
            </a:r>
          </a:p>
          <a:p>
            <a:endParaRPr lang="en-US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0898" y="1397989"/>
            <a:ext cx="8320187" cy="15722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62" t="75833" r="25299"/>
          <a:stretch/>
        </p:blipFill>
        <p:spPr>
          <a:xfrm>
            <a:off x="3837390" y="3433381"/>
            <a:ext cx="7412935" cy="13491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-40943" y="6596390"/>
            <a:ext cx="5295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Driver Emotion and Fatigue State Detection Based on Time Series Fusion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73832" y="4953408"/>
            <a:ext cx="529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Ratio according to priority</a:t>
            </a:r>
          </a:p>
        </p:txBody>
      </p:sp>
      <p:sp>
        <p:nvSpPr>
          <p:cNvPr id="31" name="Double Bracket 30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301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Methodology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2"/>
          <a:stretch/>
        </p:blipFill>
        <p:spPr>
          <a:xfrm>
            <a:off x="213367" y="1125941"/>
            <a:ext cx="11880978" cy="5423716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2467993" y="4740677"/>
            <a:ext cx="585926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4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4083728" y="4421080"/>
            <a:ext cx="958789" cy="1686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8477250" y="4626377"/>
            <a:ext cx="1695450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3053919" y="1406927"/>
            <a:ext cx="4632756" cy="1679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460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Emotion Recognition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r="8125" b="24161"/>
          <a:stretch/>
        </p:blipFill>
        <p:spPr>
          <a:xfrm>
            <a:off x="247791" y="1304925"/>
            <a:ext cx="11696417" cy="4848225"/>
          </a:xfrm>
          <a:prstGeom prst="rect">
            <a:avLst/>
          </a:prstGeom>
        </p:spPr>
      </p:pic>
      <p:sp>
        <p:nvSpPr>
          <p:cNvPr id="31" name="Rectangle 30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771525" y="1902227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923925" y="2054627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2845729" y="1956941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4836454" y="1912581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6586466" y="1956941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8306464" y="1902227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Click r:id="rId3" action="ppaction://hlinksldjump" highlightClick="1">
              <a:snd r:embed="rId4" name="arrow.wav"/>
            </a:hlinkClick>
          </p:cNvPr>
          <p:cNvSpPr/>
          <p:nvPr/>
        </p:nvSpPr>
        <p:spPr>
          <a:xfrm>
            <a:off x="10145805" y="1956941"/>
            <a:ext cx="1838325" cy="3903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uble Bracket 37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3676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Images Collect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8" r="82054" b="29766"/>
          <a:stretch/>
        </p:blipFill>
        <p:spPr>
          <a:xfrm>
            <a:off x="380999" y="1493168"/>
            <a:ext cx="2638425" cy="417750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3068019" y="2789716"/>
            <a:ext cx="5328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from Kaggle focused on seven distinct emotional states related to facial expressions.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65" y="1961739"/>
            <a:ext cx="3336948" cy="2922185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0" y="658100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https://www.kaggle.com/code/bankita058/facial-emotions/notebook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068018" y="3599782"/>
            <a:ext cx="5328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dataset comprises a total of 35,887 images.</a:t>
            </a:r>
          </a:p>
        </p:txBody>
      </p:sp>
      <p:sp>
        <p:nvSpPr>
          <p:cNvPr id="56" name="Double Bracket 55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046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66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8411670" y="1763485"/>
            <a:ext cx="757024" cy="747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68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8411670" y="1763484"/>
            <a:ext cx="3035133" cy="74788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5248204" y="1768755"/>
            <a:ext cx="757024" cy="7478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5248203" y="1768755"/>
            <a:ext cx="3035132" cy="7478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1E2511-43E2-4D35-A3D9-D8B95F82C666}"/>
              </a:ext>
            </a:extLst>
          </p:cNvPr>
          <p:cNvSpPr/>
          <p:nvPr/>
        </p:nvSpPr>
        <p:spPr>
          <a:xfrm>
            <a:off x="0" y="0"/>
            <a:ext cx="4367284" cy="6858000"/>
          </a:xfrm>
          <a:prstGeom prst="rect">
            <a:avLst/>
          </a:prstGeom>
          <a:gradFill flip="none" rotWithShape="1">
            <a:gsLst>
              <a:gs pos="59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6A2CD-3F5D-4DA5-8EB1-A67B2DAAE33F}"/>
              </a:ext>
            </a:extLst>
          </p:cNvPr>
          <p:cNvSpPr/>
          <p:nvPr/>
        </p:nvSpPr>
        <p:spPr>
          <a:xfrm>
            <a:off x="962167" y="1433015"/>
            <a:ext cx="3862317" cy="7096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Georgia" panose="02040502050405020303" pitchFamily="18" charset="0"/>
              </a:rPr>
              <a:t>Contents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5945817" y="1968152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5248202" y="1768755"/>
            <a:ext cx="758952" cy="7498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1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9075448" y="1960960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Objectives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8410706" y="1768755"/>
            <a:ext cx="758952" cy="749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2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8411669" y="2926080"/>
            <a:ext cx="757024" cy="747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88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8411669" y="2926079"/>
            <a:ext cx="3035133" cy="74788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5248203" y="2931350"/>
            <a:ext cx="757024" cy="7478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90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5248202" y="2931350"/>
            <a:ext cx="3035132" cy="7478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5945816" y="3130747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Background Materials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5248201" y="2931350"/>
            <a:ext cx="758952" cy="7498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3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9075447" y="3123555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8410705" y="2931350"/>
            <a:ext cx="758952" cy="749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4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8411669" y="5218356"/>
            <a:ext cx="757024" cy="747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104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8411669" y="5218355"/>
            <a:ext cx="3035133" cy="74788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5282316" y="5240373"/>
            <a:ext cx="757024" cy="7478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106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5282315" y="5240373"/>
            <a:ext cx="3035132" cy="7478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5979929" y="5439770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5282314" y="5240373"/>
            <a:ext cx="758952" cy="7498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7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9075448" y="5415831"/>
            <a:ext cx="322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Future Works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8410705" y="5223626"/>
            <a:ext cx="758952" cy="749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8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5282316" y="4088496"/>
            <a:ext cx="757024" cy="7478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5282315" y="4088496"/>
            <a:ext cx="3035132" cy="74788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5979929" y="4287893"/>
            <a:ext cx="3222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Prove Threshold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5282314" y="4088496"/>
            <a:ext cx="758952" cy="74980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5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E19C4F-E43D-404E-AB57-5C9D2AE286CD}"/>
              </a:ext>
            </a:extLst>
          </p:cNvPr>
          <p:cNvSpPr/>
          <p:nvPr/>
        </p:nvSpPr>
        <p:spPr>
          <a:xfrm>
            <a:off x="8411669" y="4062542"/>
            <a:ext cx="757024" cy="747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Georgia Pro Cond" panose="02040506050405020303" pitchFamily="18" charset="0"/>
            </a:endParaRPr>
          </a:p>
        </p:txBody>
      </p:sp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DDB01CE1-2147-48A7-B573-1EAA89225342}"/>
              </a:ext>
            </a:extLst>
          </p:cNvPr>
          <p:cNvSpPr/>
          <p:nvPr/>
        </p:nvSpPr>
        <p:spPr>
          <a:xfrm>
            <a:off x="8411669" y="4062541"/>
            <a:ext cx="3035133" cy="74788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FBB4A6-BC7C-42D4-817A-5A3AEC173ED9}"/>
              </a:ext>
            </a:extLst>
          </p:cNvPr>
          <p:cNvSpPr txBox="1"/>
          <p:nvPr/>
        </p:nvSpPr>
        <p:spPr>
          <a:xfrm>
            <a:off x="9075448" y="4260017"/>
            <a:ext cx="322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Results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0B7198-E0A0-4FD3-AC17-9CC74B909B90}"/>
              </a:ext>
            </a:extLst>
          </p:cNvPr>
          <p:cNvSpPr/>
          <p:nvPr/>
        </p:nvSpPr>
        <p:spPr>
          <a:xfrm>
            <a:off x="8410705" y="4067812"/>
            <a:ext cx="758952" cy="7498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Georgia Pro Cond"/>
              </a:rPr>
              <a:t>6</a:t>
            </a:r>
            <a:endParaRPr lang="en-US" sz="2400" b="1" dirty="0">
              <a:latin typeface="Georgia Pro Cond" panose="02040506050405020303" pitchFamily="18" charset="0"/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83166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301 L 0.18437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18347 0.000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3 L 0.18437 -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0.18347 0.0006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3 L 0.18438 -4.44444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18347 0.00069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301 L 0.18438 1.48148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3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18347 0.00069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2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41" grpId="0" animBg="1"/>
      <p:bldP spid="42" grpId="0" animBg="1"/>
      <p:bldP spid="43" grpId="0"/>
      <p:bldP spid="69" grpId="0"/>
      <p:bldP spid="87" grpId="0" animBg="1"/>
      <p:bldP spid="88" grpId="0" animBg="1"/>
      <p:bldP spid="89" grpId="0" animBg="1"/>
      <p:bldP spid="90" grpId="0" animBg="1"/>
      <p:bldP spid="91" grpId="0"/>
      <p:bldP spid="93" grpId="0"/>
      <p:bldP spid="103" grpId="0" animBg="1"/>
      <p:bldP spid="104" grpId="0" animBg="1"/>
      <p:bldP spid="105" grpId="0" animBg="1"/>
      <p:bldP spid="106" grpId="0" animBg="1"/>
      <p:bldP spid="107" grpId="0"/>
      <p:bldP spid="109" grpId="0"/>
      <p:bldP spid="36" grpId="0" animBg="1"/>
      <p:bldP spid="37" grpId="0" animBg="1"/>
      <p:bldP spid="38" grpId="0"/>
      <p:bldP spid="40" grpId="0" animBg="1"/>
      <p:bldP spid="45" grpId="0" animBg="1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Classify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22022" r="66201" b="29057"/>
          <a:stretch/>
        </p:blipFill>
        <p:spPr>
          <a:xfrm>
            <a:off x="387499" y="1352576"/>
            <a:ext cx="2149939" cy="4495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4812" y="1644758"/>
            <a:ext cx="38921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• Angry: 4,953 images </a:t>
            </a:r>
          </a:p>
          <a:p>
            <a:r>
              <a:rPr lang="en-US" sz="2800" dirty="0"/>
              <a:t>• Disgust: 547 images </a:t>
            </a:r>
          </a:p>
          <a:p>
            <a:r>
              <a:rPr lang="en-US" sz="2800" dirty="0"/>
              <a:t>• Fear: 5,121 images </a:t>
            </a:r>
          </a:p>
          <a:p>
            <a:r>
              <a:rPr lang="en-US" sz="2800" dirty="0"/>
              <a:t>• Happy: 8,989 images </a:t>
            </a:r>
          </a:p>
          <a:p>
            <a:r>
              <a:rPr lang="en-US" sz="2800" dirty="0"/>
              <a:t>• Neutral: 6,198 images </a:t>
            </a:r>
          </a:p>
          <a:p>
            <a:r>
              <a:rPr lang="en-US" sz="2800" dirty="0"/>
              <a:t>• Sad: 6,077 images</a:t>
            </a:r>
          </a:p>
          <a:p>
            <a:r>
              <a:rPr lang="en-US" sz="2800" dirty="0"/>
              <a:t>• Surprise: 4,002 images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1599" y="1751084"/>
            <a:ext cx="3445110" cy="4019295"/>
          </a:xfrm>
          <a:prstGeom prst="rect">
            <a:avLst/>
          </a:prstGeom>
        </p:spPr>
      </p:pic>
      <p:sp>
        <p:nvSpPr>
          <p:cNvPr id="7" name="Double Bracket 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107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Split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0" t="21493" r="52443" b="37563"/>
          <a:stretch/>
        </p:blipFill>
        <p:spPr>
          <a:xfrm>
            <a:off x="320640" y="1644568"/>
            <a:ext cx="1953293" cy="4139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1133" y="2955053"/>
            <a:ext cx="10224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Divided the images into two sets: the training set and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purpose of this division is to train and test machine learning models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Split be 80% for train and 20% for validation.</a:t>
            </a:r>
          </a:p>
        </p:txBody>
      </p:sp>
      <p:sp>
        <p:nvSpPr>
          <p:cNvPr id="6" name="Double Bracket 5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512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Train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t="22913" r="38285" b="34016"/>
          <a:stretch/>
        </p:blipFill>
        <p:spPr>
          <a:xfrm>
            <a:off x="453130" y="1738869"/>
            <a:ext cx="1811555" cy="3861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98" y="1125940"/>
            <a:ext cx="9332865" cy="5087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42495" y="6350642"/>
            <a:ext cx="4444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085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Extract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6" t="18780" r="23231" b="27750"/>
          <a:stretch/>
        </p:blipFill>
        <p:spPr>
          <a:xfrm>
            <a:off x="418006" y="1818167"/>
            <a:ext cx="2208235" cy="4253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6879" y="4706141"/>
            <a:ext cx="8718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step is crucial because it saves us from the need to retrain the model every time I want to use it, making the process more efficient and practical.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64" y="3944678"/>
            <a:ext cx="8368229" cy="511930"/>
          </a:xfrm>
          <a:prstGeom prst="rect">
            <a:avLst/>
          </a:prstGeom>
        </p:spPr>
      </p:pic>
      <p:sp>
        <p:nvSpPr>
          <p:cNvPr id="7" name="Double Bracket 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351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Using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1" t="15738" r="8475" b="62456"/>
          <a:stretch/>
        </p:blipFill>
        <p:spPr>
          <a:xfrm>
            <a:off x="379969" y="1117372"/>
            <a:ext cx="1906031" cy="195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4580" y="1955722"/>
            <a:ext cx="8054937" cy="3190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30100"/>
            <a:ext cx="84001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https://waiseekweng.wordpress.com/2020/03/27/real-time-face-emotion-detection-using-deep-learning/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23211"/>
              </p:ext>
            </p:extLst>
          </p:nvPr>
        </p:nvGraphicFramePr>
        <p:xfrm>
          <a:off x="379969" y="3550939"/>
          <a:ext cx="384780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903">
                  <a:extLst>
                    <a:ext uri="{9D8B030D-6E8A-4147-A177-3AD203B41FA5}">
                      <a16:colId xmlns:a16="http://schemas.microsoft.com/office/drawing/2014/main" val="2677027955"/>
                    </a:ext>
                  </a:extLst>
                </a:gridCol>
                <a:gridCol w="1923903">
                  <a:extLst>
                    <a:ext uri="{9D8B030D-6E8A-4147-A177-3AD203B41FA5}">
                      <a16:colId xmlns:a16="http://schemas.microsoft.com/office/drawing/2014/main" val="2017493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0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Epochs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9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 Size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2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72.61%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080931"/>
                  </a:ext>
                </a:extLst>
              </a:tr>
            </a:tbl>
          </a:graphicData>
        </a:graphic>
      </p:graphicFrame>
      <p:sp>
        <p:nvSpPr>
          <p:cNvPr id="9" name="Double Bracket 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7306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Fatigue Indicators By Emotion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95" y="1858163"/>
            <a:ext cx="11664010" cy="2644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294"/>
          <a:stretch/>
        </p:blipFill>
        <p:spPr>
          <a:xfrm>
            <a:off x="708030" y="5194945"/>
            <a:ext cx="2514190" cy="7724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199" y="5258021"/>
            <a:ext cx="139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N: number of state.</a:t>
            </a:r>
          </a:p>
          <a:p>
            <a:r>
              <a:rPr lang="en-US" sz="1200" dirty="0"/>
              <a:t>T: Time per unit </a:t>
            </a:r>
          </a:p>
          <a:p>
            <a:r>
              <a:rPr lang="en-US" sz="1200" dirty="0"/>
              <a:t>Score: from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95534" y="6596390"/>
            <a:ext cx="5295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Driver Emotion and Fatigue State Detection Based on Time Series Fusion</a:t>
            </a:r>
          </a:p>
        </p:txBody>
      </p:sp>
      <p:sp>
        <p:nvSpPr>
          <p:cNvPr id="10" name="Double Bracket 9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9656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Methodology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7"/>
          <a:stretch/>
        </p:blipFill>
        <p:spPr>
          <a:xfrm>
            <a:off x="213367" y="1125940"/>
            <a:ext cx="11880978" cy="5296125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2467993" y="4740677"/>
            <a:ext cx="585926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4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4083728" y="4421080"/>
            <a:ext cx="958789" cy="1686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 highlightClick="1">
              <a:snd r:embed="rId3" name="arrow.wav"/>
            </a:hlinkClick>
          </p:cNvPr>
          <p:cNvSpPr/>
          <p:nvPr/>
        </p:nvSpPr>
        <p:spPr>
          <a:xfrm>
            <a:off x="8477250" y="4626377"/>
            <a:ext cx="1695450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3053919" y="1406927"/>
            <a:ext cx="4632756" cy="1679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" action="ppaction://hlinkshowjump?jump=nextslide" highlightClick="1">
              <a:snd r:embed="rId3" name="arrow.wav"/>
            </a:hlinkClick>
          </p:cNvPr>
          <p:cNvSpPr/>
          <p:nvPr/>
        </p:nvSpPr>
        <p:spPr>
          <a:xfrm>
            <a:off x="7842840" y="2050537"/>
            <a:ext cx="1695450" cy="82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ket 9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935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Composite Index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783" y="2628344"/>
            <a:ext cx="10591586" cy="9556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5534" y="6596390"/>
            <a:ext cx="5295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Driver Emotion and Fatigue State Detection Based on Time Series Fusion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5783" y="3832474"/>
            <a:ext cx="1130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status of the fatigue is divided into four levels according to the score: normal, mild fatigue, moderate fatigue, and severe fatigue, as indicated in T.</a:t>
            </a:r>
          </a:p>
        </p:txBody>
      </p:sp>
      <p:sp>
        <p:nvSpPr>
          <p:cNvPr id="27" name="Double Bracket 2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695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5166057" y="1064528"/>
            <a:ext cx="6008762" cy="2607957"/>
            <a:chOff x="3698542" y="1064528"/>
            <a:chExt cx="6008762" cy="26079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 dirty="0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5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 panose="020405060504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698542" y="2749155"/>
              <a:ext cx="6008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Prove Threshold</a:t>
              </a:r>
            </a:p>
          </p:txBody>
        </p:sp>
      </p:grp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7D627982-13CD-48E1-8319-9E7C64F6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" y="863164"/>
            <a:ext cx="5377332" cy="5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Prove Threshold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064" y="1553758"/>
            <a:ext cx="1102506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Dataset consisting of videos recorded in close succession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videos has a duration of 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Features individuals using laptop or desktop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10 minutes of each video when the individuals are in a normal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Last 10 minutes when they start to exhibit signs of 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Divide these 10-minute segments into 1-minute intervals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95534" y="6447147"/>
            <a:ext cx="1830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http://www.drozy.ulg.ac.be/</a:t>
            </a:r>
          </a:p>
        </p:txBody>
      </p:sp>
      <p:sp>
        <p:nvSpPr>
          <p:cNvPr id="9" name="Double Bracket 8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374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robot hand images hd png">
            <a:extLst>
              <a:ext uri="{FF2B5EF4-FFF2-40B4-BE49-F238E27FC236}">
                <a16:creationId xmlns:a16="http://schemas.microsoft.com/office/drawing/2014/main" id="{10B31D4B-D22B-4394-B8C0-9CAFFD99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D9420-F934-49B1-911D-50274EDF3401}"/>
              </a:ext>
            </a:extLst>
          </p:cNvPr>
          <p:cNvSpPr txBox="1"/>
          <p:nvPr/>
        </p:nvSpPr>
        <p:spPr>
          <a:xfrm>
            <a:off x="5950424" y="1064528"/>
            <a:ext cx="256577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500" b="1" dirty="0">
                <a:solidFill>
                  <a:schemeClr val="bg2">
                    <a:lumMod val="75000"/>
                  </a:schemeClr>
                </a:solidFill>
                <a:latin typeface="Georgia Pro Cond"/>
              </a:rPr>
              <a:t>1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19EEA-32FD-4C4E-B5FA-F98E0C186B91}"/>
              </a:ext>
            </a:extLst>
          </p:cNvPr>
          <p:cNvSpPr txBox="1"/>
          <p:nvPr/>
        </p:nvSpPr>
        <p:spPr>
          <a:xfrm>
            <a:off x="5352176" y="2739396"/>
            <a:ext cx="6851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82449890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Prove Threshold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45"/>
          <a:stretch/>
        </p:blipFill>
        <p:spPr>
          <a:xfrm>
            <a:off x="391989" y="1251775"/>
            <a:ext cx="5774895" cy="5202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4"/>
          <a:stretch/>
        </p:blipFill>
        <p:spPr>
          <a:xfrm>
            <a:off x="6475226" y="1251775"/>
            <a:ext cx="5380075" cy="520218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03228" y="1818167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763693" y="3448493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73887578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48"/>
          <a:stretch/>
        </p:blipFill>
        <p:spPr>
          <a:xfrm>
            <a:off x="470568" y="1346904"/>
            <a:ext cx="5421930" cy="4776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9"/>
          <a:stretch/>
        </p:blipFill>
        <p:spPr>
          <a:xfrm>
            <a:off x="6096000" y="1346903"/>
            <a:ext cx="5365898" cy="477688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81962" y="2732567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13581" y="3189767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139682099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Prove Threshold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12"/>
          <a:stretch/>
        </p:blipFill>
        <p:spPr>
          <a:xfrm>
            <a:off x="573092" y="1478637"/>
            <a:ext cx="5232285" cy="4507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8"/>
          <a:stretch/>
        </p:blipFill>
        <p:spPr>
          <a:xfrm>
            <a:off x="6379534" y="1478637"/>
            <a:ext cx="5199321" cy="450749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24493" y="1711841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466404" y="1711841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04103655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Prove Threshold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12"/>
          <a:stretch/>
        </p:blipFill>
        <p:spPr>
          <a:xfrm>
            <a:off x="254019" y="1382233"/>
            <a:ext cx="5764010" cy="4742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9"/>
          <a:stretch/>
        </p:blipFill>
        <p:spPr>
          <a:xfrm>
            <a:off x="6305106" y="1382233"/>
            <a:ext cx="5716773" cy="47421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96903" y="1637413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34577" y="3094075"/>
            <a:ext cx="542260" cy="6592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090234679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2358406" y="0"/>
            <a:ext cx="7768233" cy="6858000"/>
            <a:chOff x="890891" y="0"/>
            <a:chExt cx="7768233" cy="6858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 dirty="0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6</a:t>
              </a:r>
              <a:endParaRPr lang="fr-FR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698542" y="2749155"/>
              <a:ext cx="4960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Results</a:t>
              </a:r>
            </a:p>
          </p:txBody>
        </p:sp>
        <p:pic>
          <p:nvPicPr>
            <p:cNvPr id="5122" name="Picture 2" descr="Related image">
              <a:extLst>
                <a:ext uri="{FF2B5EF4-FFF2-40B4-BE49-F238E27FC236}">
                  <a16:creationId xmlns:a16="http://schemas.microsoft.com/office/drawing/2014/main" id="{EA06469A-6A09-4A36-9A7F-E294AB3A32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8"/>
            <a:stretch/>
          </p:blipFill>
          <p:spPr bwMode="auto">
            <a:xfrm>
              <a:off x="890891" y="0"/>
              <a:ext cx="243915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087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Results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399" y="1228067"/>
            <a:ext cx="121132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taking the average between the four persons for the first 10 min at minute 3 and for last 10 minute at minute 17, I observe this threshold according to the value of S.</a:t>
            </a:r>
          </a:p>
          <a:p>
            <a:r>
              <a:rPr lang="en-US" dirty="0"/>
              <a:t>Then I test 2 other persons and see the results in table.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0467" y="4302118"/>
            <a:ext cx="12472932" cy="19540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416" y="2390900"/>
            <a:ext cx="10591586" cy="955609"/>
          </a:xfrm>
          <a:prstGeom prst="rect">
            <a:avLst/>
          </a:prstGeom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907468"/>
              </p:ext>
            </p:extLst>
          </p:nvPr>
        </p:nvGraphicFramePr>
        <p:xfrm>
          <a:off x="2127693" y="334650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97947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43013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Fatigue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75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S&lt;=0.3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S&gt;=0.4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81862"/>
                  </a:ext>
                </a:extLst>
              </a:tr>
            </a:tbl>
          </a:graphicData>
        </a:graphic>
      </p:graphicFrame>
      <p:sp>
        <p:nvSpPr>
          <p:cNvPr id="38" name="Double Bracket 37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163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5166057" y="1064528"/>
            <a:ext cx="7206918" cy="2607957"/>
            <a:chOff x="3698542" y="1064528"/>
            <a:chExt cx="7206918" cy="26079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7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698542" y="2749155"/>
              <a:ext cx="72069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Conclusion</a:t>
              </a:r>
            </a:p>
          </p:txBody>
        </p:sp>
      </p:grp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49671A69-B3CF-435D-8D3D-CC130F1B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00" y="409434"/>
            <a:ext cx="3728072" cy="527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Conclusion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4D96B2-BB64-475C-BBCB-EB826F6D01D6}"/>
              </a:ext>
            </a:extLst>
          </p:cNvPr>
          <p:cNvGrpSpPr/>
          <p:nvPr/>
        </p:nvGrpSpPr>
        <p:grpSpPr>
          <a:xfrm>
            <a:off x="733144" y="1660712"/>
            <a:ext cx="10573198" cy="3588377"/>
            <a:chOff x="1067696" y="1129553"/>
            <a:chExt cx="10573198" cy="358837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3C7066-AF06-434F-9DDD-7E5C61ED5240}"/>
                </a:ext>
              </a:extLst>
            </p:cNvPr>
            <p:cNvGrpSpPr/>
            <p:nvPr/>
          </p:nvGrpSpPr>
          <p:grpSpPr>
            <a:xfrm>
              <a:off x="1067696" y="1129553"/>
              <a:ext cx="2528047" cy="3588377"/>
              <a:chOff x="1067696" y="1129553"/>
              <a:chExt cx="2528047" cy="3588377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226F848-E2F7-4D20-9540-84FE5D8964D4}"/>
                  </a:ext>
                </a:extLst>
              </p:cNvPr>
              <p:cNvGrpSpPr/>
              <p:nvPr/>
            </p:nvGrpSpPr>
            <p:grpSpPr>
              <a:xfrm>
                <a:off x="1067696" y="1129553"/>
                <a:ext cx="2528047" cy="2151530"/>
                <a:chOff x="946673" y="1129553"/>
                <a:chExt cx="2528047" cy="2151530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7CC951D-3F03-40D2-BA82-4FDDF55D2A22}"/>
                    </a:ext>
                  </a:extLst>
                </p:cNvPr>
                <p:cNvSpPr/>
                <p:nvPr/>
              </p:nvSpPr>
              <p:spPr>
                <a:xfrm>
                  <a:off x="946673" y="2205318"/>
                  <a:ext cx="2528047" cy="16136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5D849730-5AE3-459C-865A-B4E5C00D0775}"/>
                    </a:ext>
                  </a:extLst>
                </p:cNvPr>
                <p:cNvSpPr/>
                <p:nvPr/>
              </p:nvSpPr>
              <p:spPr>
                <a:xfrm>
                  <a:off x="1134931" y="1129553"/>
                  <a:ext cx="2151530" cy="2151530"/>
                </a:xfrm>
                <a:prstGeom prst="arc">
                  <a:avLst>
                    <a:gd name="adj1" fmla="val 10738061"/>
                    <a:gd name="adj2" fmla="val 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5BBB7515-641C-49AE-B60D-0CB4653E263F}"/>
                    </a:ext>
                  </a:extLst>
                </p:cNvPr>
                <p:cNvSpPr/>
                <p:nvPr/>
              </p:nvSpPr>
              <p:spPr>
                <a:xfrm>
                  <a:off x="1309743" y="1223683"/>
                  <a:ext cx="1801906" cy="1801906"/>
                </a:xfrm>
                <a:prstGeom prst="arc">
                  <a:avLst>
                    <a:gd name="adj1" fmla="val 12629568"/>
                    <a:gd name="adj2" fmla="val 19537182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3" name="Picture 2" descr="Artificial Intelligence icon">
                  <a:extLst>
                    <a:ext uri="{FF2B5EF4-FFF2-40B4-BE49-F238E27FC236}">
                      <a16:creationId xmlns:a16="http://schemas.microsoft.com/office/drawing/2014/main" id="{88CD06F1-5233-49AC-9FCE-CE57813BB9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36152" y="1546411"/>
                  <a:ext cx="549088" cy="54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BCCFA79-6F25-479E-9034-7ED9B7ABCC52}"/>
                  </a:ext>
                </a:extLst>
              </p:cNvPr>
              <p:cNvGrpSpPr/>
              <p:nvPr/>
            </p:nvGrpSpPr>
            <p:grpSpPr>
              <a:xfrm>
                <a:off x="1067696" y="2862238"/>
                <a:ext cx="2528047" cy="1855692"/>
                <a:chOff x="1067696" y="3023603"/>
                <a:chExt cx="2528047" cy="1855692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DCCBDD7-4518-44F5-B5FE-4FA3BC382EB1}"/>
                    </a:ext>
                  </a:extLst>
                </p:cNvPr>
                <p:cNvSpPr/>
                <p:nvPr/>
              </p:nvSpPr>
              <p:spPr>
                <a:xfrm>
                  <a:off x="1067696" y="3023603"/>
                  <a:ext cx="2528047" cy="16136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17BC4B0-A4F8-4CBA-91B4-82BBD0128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4590" y="3104285"/>
                  <a:ext cx="0" cy="1775010"/>
                </a:xfrm>
                <a:prstGeom prst="line">
                  <a:avLst/>
                </a:prstGeom>
                <a:ln w="25400"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BD27BC7-4F6D-43E7-9E53-97BA8C132F02}"/>
                </a:ext>
              </a:extLst>
            </p:cNvPr>
            <p:cNvGrpSpPr/>
            <p:nvPr/>
          </p:nvGrpSpPr>
          <p:grpSpPr>
            <a:xfrm>
              <a:off x="5083547" y="1129553"/>
              <a:ext cx="2528048" cy="3588377"/>
              <a:chOff x="5090271" y="1129553"/>
              <a:chExt cx="2528048" cy="3588377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5CE5A64D-353D-4ADD-9898-63D2DFBA28EB}"/>
                  </a:ext>
                </a:extLst>
              </p:cNvPr>
              <p:cNvGrpSpPr/>
              <p:nvPr/>
            </p:nvGrpSpPr>
            <p:grpSpPr>
              <a:xfrm>
                <a:off x="5090272" y="1129553"/>
                <a:ext cx="2528047" cy="2151530"/>
                <a:chOff x="5090272" y="1129553"/>
                <a:chExt cx="2528047" cy="2151530"/>
              </a:xfrm>
            </p:grpSpPr>
            <p:pic>
              <p:nvPicPr>
                <p:cNvPr id="77" name="Picture 4" descr="Artificial Intelligence icon">
                  <a:extLst>
                    <a:ext uri="{FF2B5EF4-FFF2-40B4-BE49-F238E27FC236}">
                      <a16:creationId xmlns:a16="http://schemas.microsoft.com/office/drawing/2014/main" id="{C3436C0A-76BB-4BBF-A4C6-50A0961FA1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52855" y="1439955"/>
                  <a:ext cx="602880" cy="60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654A6190-BA7F-4DBB-AEDB-1DF1C26A193D}"/>
                    </a:ext>
                  </a:extLst>
                </p:cNvPr>
                <p:cNvGrpSpPr/>
                <p:nvPr/>
              </p:nvGrpSpPr>
              <p:grpSpPr>
                <a:xfrm>
                  <a:off x="5090272" y="1129553"/>
                  <a:ext cx="2528047" cy="2151530"/>
                  <a:chOff x="946673" y="1129553"/>
                  <a:chExt cx="2528047" cy="2151530"/>
                </a:xfrm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E90C224-C944-4133-B0E5-8EB3DEAB2EE7}"/>
                      </a:ext>
                    </a:extLst>
                  </p:cNvPr>
                  <p:cNvSpPr/>
                  <p:nvPr/>
                </p:nvSpPr>
                <p:spPr>
                  <a:xfrm>
                    <a:off x="946673" y="2205318"/>
                    <a:ext cx="2528047" cy="16136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Arc 79">
                    <a:extLst>
                      <a:ext uri="{FF2B5EF4-FFF2-40B4-BE49-F238E27FC236}">
                        <a16:creationId xmlns:a16="http://schemas.microsoft.com/office/drawing/2014/main" id="{86110E14-9BF0-4395-B72A-5EDF9E547F8A}"/>
                      </a:ext>
                    </a:extLst>
                  </p:cNvPr>
                  <p:cNvSpPr/>
                  <p:nvPr/>
                </p:nvSpPr>
                <p:spPr>
                  <a:xfrm>
                    <a:off x="1134931" y="1129553"/>
                    <a:ext cx="2151530" cy="2151530"/>
                  </a:xfrm>
                  <a:prstGeom prst="arc">
                    <a:avLst>
                      <a:gd name="adj1" fmla="val 10738061"/>
                      <a:gd name="adj2" fmla="val 0"/>
                    </a:avLst>
                  </a:prstGeom>
                  <a:ln w="254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88F35EB0-4B07-4907-9BE7-4E06E949E8E6}"/>
                      </a:ext>
                    </a:extLst>
                  </p:cNvPr>
                  <p:cNvSpPr/>
                  <p:nvPr/>
                </p:nvSpPr>
                <p:spPr>
                  <a:xfrm>
                    <a:off x="1309743" y="1223683"/>
                    <a:ext cx="1801906" cy="1801906"/>
                  </a:xfrm>
                  <a:prstGeom prst="arc">
                    <a:avLst>
                      <a:gd name="adj1" fmla="val 12629568"/>
                      <a:gd name="adj2" fmla="val 19537182"/>
                    </a:avLst>
                  </a:prstGeom>
                  <a:ln w="25400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F0D7F7A-4764-4949-97F2-0F8588A01FAE}"/>
                  </a:ext>
                </a:extLst>
              </p:cNvPr>
              <p:cNvGrpSpPr/>
              <p:nvPr/>
            </p:nvGrpSpPr>
            <p:grpSpPr>
              <a:xfrm>
                <a:off x="5090271" y="2862238"/>
                <a:ext cx="2528047" cy="1855692"/>
                <a:chOff x="5090271" y="3023603"/>
                <a:chExt cx="2528047" cy="1855692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9485005-9D9D-40CD-9F62-42E3E6C18871}"/>
                    </a:ext>
                  </a:extLst>
                </p:cNvPr>
                <p:cNvSpPr/>
                <p:nvPr/>
              </p:nvSpPr>
              <p:spPr>
                <a:xfrm>
                  <a:off x="5090271" y="3023603"/>
                  <a:ext cx="2528047" cy="16136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0879A50-46B8-43CB-BE36-FBCEEA190830}"/>
                    </a:ext>
                  </a:extLst>
                </p:cNvPr>
                <p:cNvCxnSpPr/>
                <p:nvPr/>
              </p:nvCxnSpPr>
              <p:spPr>
                <a:xfrm>
                  <a:off x="5117165" y="3104285"/>
                  <a:ext cx="0" cy="1775010"/>
                </a:xfrm>
                <a:prstGeom prst="line">
                  <a:avLst/>
                </a:prstGeom>
                <a:ln w="25400">
                  <a:solidFill>
                    <a:schemeClr val="accent5"/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3627235-ED53-4668-BCA8-67B15FA7583B}"/>
                </a:ext>
              </a:extLst>
            </p:cNvPr>
            <p:cNvGrpSpPr/>
            <p:nvPr/>
          </p:nvGrpSpPr>
          <p:grpSpPr>
            <a:xfrm>
              <a:off x="9112847" y="1129553"/>
              <a:ext cx="2528047" cy="3588377"/>
              <a:chOff x="9112847" y="1129553"/>
              <a:chExt cx="2528047" cy="358837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369AC52-D6D1-400C-A06E-3ABB5079159E}"/>
                  </a:ext>
                </a:extLst>
              </p:cNvPr>
              <p:cNvGrpSpPr/>
              <p:nvPr/>
            </p:nvGrpSpPr>
            <p:grpSpPr>
              <a:xfrm>
                <a:off x="9112847" y="1129553"/>
                <a:ext cx="2528047" cy="2151530"/>
                <a:chOff x="9112847" y="1129553"/>
                <a:chExt cx="2528047" cy="2151530"/>
              </a:xfrm>
            </p:grpSpPr>
            <p:pic>
              <p:nvPicPr>
                <p:cNvPr id="64" name="Picture 6" descr="Artificial Intelligence icon">
                  <a:extLst>
                    <a:ext uri="{FF2B5EF4-FFF2-40B4-BE49-F238E27FC236}">
                      <a16:creationId xmlns:a16="http://schemas.microsoft.com/office/drawing/2014/main" id="{DF6BD554-61CE-483D-8C3F-02A63B844A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10998" y="1391773"/>
                  <a:ext cx="731744" cy="7317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8203FCD-A962-44BE-A28E-ABBDDF6E3D4B}"/>
                    </a:ext>
                  </a:extLst>
                </p:cNvPr>
                <p:cNvGrpSpPr/>
                <p:nvPr/>
              </p:nvGrpSpPr>
              <p:grpSpPr>
                <a:xfrm>
                  <a:off x="9112847" y="1129553"/>
                  <a:ext cx="2528047" cy="2151530"/>
                  <a:chOff x="946673" y="1129553"/>
                  <a:chExt cx="2528047" cy="215153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C0F15FE-0AB0-4EE4-982E-FC04AF991B75}"/>
                      </a:ext>
                    </a:extLst>
                  </p:cNvPr>
                  <p:cNvSpPr/>
                  <p:nvPr/>
                </p:nvSpPr>
                <p:spPr>
                  <a:xfrm>
                    <a:off x="946673" y="2205318"/>
                    <a:ext cx="2528047" cy="161364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Arc 66">
                    <a:extLst>
                      <a:ext uri="{FF2B5EF4-FFF2-40B4-BE49-F238E27FC236}">
                        <a16:creationId xmlns:a16="http://schemas.microsoft.com/office/drawing/2014/main" id="{B428E05D-5697-4310-8176-36D8187BA747}"/>
                      </a:ext>
                    </a:extLst>
                  </p:cNvPr>
                  <p:cNvSpPr/>
                  <p:nvPr/>
                </p:nvSpPr>
                <p:spPr>
                  <a:xfrm>
                    <a:off x="1134931" y="1129553"/>
                    <a:ext cx="2151530" cy="2151530"/>
                  </a:xfrm>
                  <a:prstGeom prst="arc">
                    <a:avLst>
                      <a:gd name="adj1" fmla="val 10738061"/>
                      <a:gd name="adj2" fmla="val 0"/>
                    </a:avLst>
                  </a:prstGeom>
                  <a:ln w="254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D35746A6-5530-4807-B540-80A64F436CD5}"/>
                      </a:ext>
                    </a:extLst>
                  </p:cNvPr>
                  <p:cNvSpPr/>
                  <p:nvPr/>
                </p:nvSpPr>
                <p:spPr>
                  <a:xfrm>
                    <a:off x="1309743" y="1223683"/>
                    <a:ext cx="1801906" cy="1801906"/>
                  </a:xfrm>
                  <a:prstGeom prst="arc">
                    <a:avLst>
                      <a:gd name="adj1" fmla="val 12629568"/>
                      <a:gd name="adj2" fmla="val 19537182"/>
                    </a:avLst>
                  </a:prstGeom>
                  <a:ln w="25400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73AFB1-39C5-4D7C-AF68-A84E85D6C6A7}"/>
                  </a:ext>
                </a:extLst>
              </p:cNvPr>
              <p:cNvGrpSpPr/>
              <p:nvPr/>
            </p:nvGrpSpPr>
            <p:grpSpPr>
              <a:xfrm>
                <a:off x="9112847" y="2862238"/>
                <a:ext cx="2528047" cy="1855692"/>
                <a:chOff x="9112847" y="3023603"/>
                <a:chExt cx="2528047" cy="185569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D1F6A67-2BC1-41E0-AC49-553FEF2B7C3A}"/>
                    </a:ext>
                  </a:extLst>
                </p:cNvPr>
                <p:cNvSpPr/>
                <p:nvPr/>
              </p:nvSpPr>
              <p:spPr>
                <a:xfrm>
                  <a:off x="9112847" y="3023603"/>
                  <a:ext cx="2528047" cy="1613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E33F398-FC10-46CA-B249-CD31AD2D042B}"/>
                    </a:ext>
                  </a:extLst>
                </p:cNvPr>
                <p:cNvCxnSpPr/>
                <p:nvPr/>
              </p:nvCxnSpPr>
              <p:spPr>
                <a:xfrm>
                  <a:off x="9139741" y="3104285"/>
                  <a:ext cx="0" cy="1775010"/>
                </a:xfrm>
                <a:prstGeom prst="line">
                  <a:avLst/>
                </a:prstGeom>
                <a:ln w="25400">
                  <a:solidFill>
                    <a:schemeClr val="accent3">
                      <a:lumMod val="50000"/>
                    </a:schemeClr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1F2AF2A-95F7-44D9-87D1-49BB6F5CBBF5}"/>
              </a:ext>
            </a:extLst>
          </p:cNvPr>
          <p:cNvSpPr txBox="1"/>
          <p:nvPr/>
        </p:nvSpPr>
        <p:spPr>
          <a:xfrm>
            <a:off x="800380" y="3660686"/>
            <a:ext cx="2994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Combines image processing techniques and Convolutional Neural Networks (CNNs).</a:t>
            </a:r>
            <a:endParaRPr lang="en-US" sz="1600" dirty="0">
              <a:latin typeface="Georgia Pro Light" panose="020403020504050203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CBA3F3-FABE-4A8A-B494-30504A922C55}"/>
              </a:ext>
            </a:extLst>
          </p:cNvPr>
          <p:cNvSpPr txBox="1"/>
          <p:nvPr/>
        </p:nvSpPr>
        <p:spPr>
          <a:xfrm>
            <a:off x="4829677" y="3660686"/>
            <a:ext cx="3155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Establishment of a strong technical foundation by exploring principles in artificial intelligence, computer vision, machine learning, and deep learning.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600" dirty="0">
              <a:latin typeface="Georgia Pro Light" panose="020403020504050203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E7C023-6965-4305-B7FF-1AA1BD5D7535}"/>
              </a:ext>
            </a:extLst>
          </p:cNvPr>
          <p:cNvSpPr txBox="1"/>
          <p:nvPr/>
        </p:nvSpPr>
        <p:spPr>
          <a:xfrm>
            <a:off x="8855512" y="3660686"/>
            <a:ext cx="3199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multi-pronged approach to create a resilient fatigue detection system, including eye states, blink frequencies, head posture, and yawning detection.</a:t>
            </a:r>
          </a:p>
        </p:txBody>
      </p:sp>
      <p:sp>
        <p:nvSpPr>
          <p:cNvPr id="50" name="Double Bracket 49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193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5166057" y="1064528"/>
            <a:ext cx="4960582" cy="2607957"/>
            <a:chOff x="3698542" y="1064528"/>
            <a:chExt cx="4960582" cy="26079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8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 panose="020405060504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698542" y="2749155"/>
              <a:ext cx="4960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Future Works</a:t>
              </a:r>
            </a:p>
          </p:txBody>
        </p:sp>
      </p:grp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7D627982-13CD-48E1-8319-9E7C64F6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" y="863164"/>
            <a:ext cx="5377332" cy="5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Future Works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131" y="1299112"/>
            <a:ext cx="1068207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Using deep learning models in all system.( (CUDA) for training ),best accuracy.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Collect huge data in different ways in the car or industrial environment and making tests for best accuracy. </a:t>
            </a:r>
          </a:p>
          <a:p>
            <a:r>
              <a:rPr lang="en-US" dirty="0"/>
              <a:t> </a:t>
            </a:r>
          </a:p>
          <a:p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2020" y="2959224"/>
            <a:ext cx="4796835" cy="334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382" y="3235730"/>
            <a:ext cx="4184378" cy="2795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Double Bracket 49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551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Problem Statement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5" y="1789643"/>
            <a:ext cx="5004163" cy="2953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66" y="1789643"/>
            <a:ext cx="5158854" cy="2953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888177" y="4804686"/>
            <a:ext cx="343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Driver Drowsiness and Road Safety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587985" y="4804686"/>
            <a:ext cx="463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Industrial Worker Fatigue and Workplace Safety</a:t>
            </a:r>
          </a:p>
        </p:txBody>
      </p:sp>
      <p:sp>
        <p:nvSpPr>
          <p:cNvPr id="36" name="Double Bracket 35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2107811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AE23CE-9893-4AE0-9231-3E35255A8057}"/>
              </a:ext>
            </a:extLst>
          </p:cNvPr>
          <p:cNvSpPr/>
          <p:nvPr/>
        </p:nvSpPr>
        <p:spPr>
          <a:xfrm>
            <a:off x="4189863" y="0"/>
            <a:ext cx="80021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F8F5B-E3AF-4A28-9E3C-AE27D0D2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682"/>
            <a:ext cx="604091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CFCF4-BC71-429E-9C2F-BD5B85F65F13}"/>
              </a:ext>
            </a:extLst>
          </p:cNvPr>
          <p:cNvSpPr txBox="1"/>
          <p:nvPr/>
        </p:nvSpPr>
        <p:spPr>
          <a:xfrm>
            <a:off x="4653886" y="2129051"/>
            <a:ext cx="73333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6204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9DA2F2-C592-45D8-8051-D30C6EC2659B}"/>
              </a:ext>
            </a:extLst>
          </p:cNvPr>
          <p:cNvGrpSpPr/>
          <p:nvPr/>
        </p:nvGrpSpPr>
        <p:grpSpPr>
          <a:xfrm>
            <a:off x="1907260" y="1064528"/>
            <a:ext cx="9906031" cy="5429566"/>
            <a:chOff x="1978925" y="1064528"/>
            <a:chExt cx="9906031" cy="54295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889611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1500" b="1" dirty="0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2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 panose="020405060504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1978925" y="2749155"/>
              <a:ext cx="44764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Objectives</a:t>
              </a:r>
            </a:p>
          </p:txBody>
        </p:sp>
        <p:pic>
          <p:nvPicPr>
            <p:cNvPr id="4098" name="Picture 2" descr="Image result for robot images hd png">
              <a:extLst>
                <a:ext uri="{FF2B5EF4-FFF2-40B4-BE49-F238E27FC236}">
                  <a16:creationId xmlns:a16="http://schemas.microsoft.com/office/drawing/2014/main" id="{45583239-EB90-424B-BE43-37543B3D2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390" y="1064528"/>
              <a:ext cx="5429566" cy="542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7650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Objectives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D494CC-F449-4AC6-A445-4E38BD71704C}"/>
              </a:ext>
            </a:extLst>
          </p:cNvPr>
          <p:cNvGrpSpPr/>
          <p:nvPr/>
        </p:nvGrpSpPr>
        <p:grpSpPr>
          <a:xfrm>
            <a:off x="2424028" y="1633744"/>
            <a:ext cx="7299378" cy="5102910"/>
            <a:chOff x="2441483" y="1524560"/>
            <a:chExt cx="7299378" cy="5102910"/>
          </a:xfrm>
        </p:grpSpPr>
        <p:sp>
          <p:nvSpPr>
            <p:cNvPr id="25" name="椭圆 2">
              <a:extLst>
                <a:ext uri="{FF2B5EF4-FFF2-40B4-BE49-F238E27FC236}">
                  <a16:creationId xmlns:a16="http://schemas.microsoft.com/office/drawing/2014/main" id="{BDE3DB2B-B40B-4F99-BFB9-B6298A4E1375}"/>
                </a:ext>
              </a:extLst>
            </p:cNvPr>
            <p:cNvSpPr/>
            <p:nvPr/>
          </p:nvSpPr>
          <p:spPr>
            <a:xfrm>
              <a:off x="4498077" y="3137397"/>
              <a:ext cx="3163614" cy="316361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rgbClr val="B2B2B2"/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19100" dist="139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5">
              <a:extLst>
                <a:ext uri="{FF2B5EF4-FFF2-40B4-BE49-F238E27FC236}">
                  <a16:creationId xmlns:a16="http://schemas.microsoft.com/office/drawing/2014/main" id="{F5A9D239-A62E-4FE7-B953-5259DEEB3DCC}"/>
                </a:ext>
              </a:extLst>
            </p:cNvPr>
            <p:cNvSpPr/>
            <p:nvPr/>
          </p:nvSpPr>
          <p:spPr>
            <a:xfrm>
              <a:off x="4171619" y="2810939"/>
              <a:ext cx="3816531" cy="3816531"/>
            </a:xfrm>
            <a:custGeom>
              <a:avLst/>
              <a:gdLst>
                <a:gd name="connsiteX0" fmla="*/ 2442936 w 4885872"/>
                <a:gd name="connsiteY0" fmla="*/ 198521 h 4885872"/>
                <a:gd name="connsiteX1" fmla="*/ 198521 w 4885872"/>
                <a:gd name="connsiteY1" fmla="*/ 2442936 h 4885872"/>
                <a:gd name="connsiteX2" fmla="*/ 2442936 w 4885872"/>
                <a:gd name="connsiteY2" fmla="*/ 4687351 h 4885872"/>
                <a:gd name="connsiteX3" fmla="*/ 4687351 w 4885872"/>
                <a:gd name="connsiteY3" fmla="*/ 2442936 h 4885872"/>
                <a:gd name="connsiteX4" fmla="*/ 2442936 w 4885872"/>
                <a:gd name="connsiteY4" fmla="*/ 198521 h 4885872"/>
                <a:gd name="connsiteX5" fmla="*/ 2442936 w 4885872"/>
                <a:gd name="connsiteY5" fmla="*/ 0 h 4885872"/>
                <a:gd name="connsiteX6" fmla="*/ 4885872 w 4885872"/>
                <a:gd name="connsiteY6" fmla="*/ 2442936 h 4885872"/>
                <a:gd name="connsiteX7" fmla="*/ 2442936 w 4885872"/>
                <a:gd name="connsiteY7" fmla="*/ 4885872 h 4885872"/>
                <a:gd name="connsiteX8" fmla="*/ 0 w 4885872"/>
                <a:gd name="connsiteY8" fmla="*/ 2442936 h 4885872"/>
                <a:gd name="connsiteX9" fmla="*/ 2442936 w 4885872"/>
                <a:gd name="connsiteY9" fmla="*/ 0 h 488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5872" h="4885872">
                  <a:moveTo>
                    <a:pt x="2442936" y="198521"/>
                  </a:moveTo>
                  <a:cubicBezTo>
                    <a:pt x="1203380" y="198521"/>
                    <a:pt x="198521" y="1203380"/>
                    <a:pt x="198521" y="2442936"/>
                  </a:cubicBezTo>
                  <a:cubicBezTo>
                    <a:pt x="198521" y="3682492"/>
                    <a:pt x="1203380" y="4687351"/>
                    <a:pt x="2442936" y="4687351"/>
                  </a:cubicBezTo>
                  <a:cubicBezTo>
                    <a:pt x="3682492" y="4687351"/>
                    <a:pt x="4687351" y="3682492"/>
                    <a:pt x="4687351" y="2442936"/>
                  </a:cubicBezTo>
                  <a:cubicBezTo>
                    <a:pt x="4687351" y="1203380"/>
                    <a:pt x="3682492" y="198521"/>
                    <a:pt x="2442936" y="198521"/>
                  </a:cubicBezTo>
                  <a:close/>
                  <a:moveTo>
                    <a:pt x="2442936" y="0"/>
                  </a:moveTo>
                  <a:cubicBezTo>
                    <a:pt x="3792132" y="0"/>
                    <a:pt x="4885872" y="1093740"/>
                    <a:pt x="4885872" y="2442936"/>
                  </a:cubicBezTo>
                  <a:cubicBezTo>
                    <a:pt x="4885872" y="3792132"/>
                    <a:pt x="3792132" y="4885872"/>
                    <a:pt x="2442936" y="4885872"/>
                  </a:cubicBezTo>
                  <a:cubicBezTo>
                    <a:pt x="1093740" y="4885872"/>
                    <a:pt x="0" y="3792132"/>
                    <a:pt x="0" y="2442936"/>
                  </a:cubicBezTo>
                  <a:cubicBezTo>
                    <a:pt x="0" y="1093740"/>
                    <a:pt x="1093740" y="0"/>
                    <a:pt x="2442936" y="0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grpSp>
          <p:nvGrpSpPr>
            <p:cNvPr id="27" name="组合 21">
              <a:extLst>
                <a:ext uri="{FF2B5EF4-FFF2-40B4-BE49-F238E27FC236}">
                  <a16:creationId xmlns:a16="http://schemas.microsoft.com/office/drawing/2014/main" id="{B9CD5CBB-59ED-4C81-87E0-DA0A2A5E5D71}"/>
                </a:ext>
              </a:extLst>
            </p:cNvPr>
            <p:cNvGrpSpPr/>
            <p:nvPr/>
          </p:nvGrpSpPr>
          <p:grpSpPr>
            <a:xfrm>
              <a:off x="3557705" y="3533503"/>
              <a:ext cx="1181484" cy="1253851"/>
              <a:chOff x="3206750" y="2766060"/>
              <a:chExt cx="1353434" cy="1436333"/>
            </a:xfrm>
          </p:grpSpPr>
          <p:sp>
            <p:nvSpPr>
              <p:cNvPr id="64" name="任意多边形 20">
                <a:extLst>
                  <a:ext uri="{FF2B5EF4-FFF2-40B4-BE49-F238E27FC236}">
                    <a16:creationId xmlns:a16="http://schemas.microsoft.com/office/drawing/2014/main" id="{8E803D05-8F91-4ACA-8BB4-10E4FA3A6958}"/>
                  </a:ext>
                </a:extLst>
              </p:cNvPr>
              <p:cNvSpPr/>
              <p:nvPr/>
            </p:nvSpPr>
            <p:spPr>
              <a:xfrm>
                <a:off x="3206750" y="2766060"/>
                <a:ext cx="1266190" cy="1341120"/>
              </a:xfrm>
              <a:custGeom>
                <a:avLst/>
                <a:gdLst>
                  <a:gd name="connsiteX0" fmla="*/ 1691640 w 1691640"/>
                  <a:gd name="connsiteY0" fmla="*/ 1341120 h 1341120"/>
                  <a:gd name="connsiteX1" fmla="*/ 1074420 w 1691640"/>
                  <a:gd name="connsiteY1" fmla="*/ 487680 h 1341120"/>
                  <a:gd name="connsiteX2" fmla="*/ 0 w 1691640"/>
                  <a:gd name="connsiteY2" fmla="*/ 0 h 13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640" h="1341120">
                    <a:moveTo>
                      <a:pt x="1691640" y="1341120"/>
                    </a:moveTo>
                    <a:lnTo>
                      <a:pt x="1074420" y="487680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椭圆 19">
                <a:extLst>
                  <a:ext uri="{FF2B5EF4-FFF2-40B4-BE49-F238E27FC236}">
                    <a16:creationId xmlns:a16="http://schemas.microsoft.com/office/drawing/2014/main" id="{4714DD8E-F5C8-4F9C-9250-0DFEFD3FB68A}"/>
                  </a:ext>
                </a:extLst>
              </p:cNvPr>
              <p:cNvSpPr/>
              <p:nvPr/>
            </p:nvSpPr>
            <p:spPr>
              <a:xfrm>
                <a:off x="4404048" y="4046257"/>
                <a:ext cx="156136" cy="1561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381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22">
              <a:extLst>
                <a:ext uri="{FF2B5EF4-FFF2-40B4-BE49-F238E27FC236}">
                  <a16:creationId xmlns:a16="http://schemas.microsoft.com/office/drawing/2014/main" id="{853BB493-BCAE-4CEE-ACC6-5AF3AD19BD0B}"/>
                </a:ext>
              </a:extLst>
            </p:cNvPr>
            <p:cNvGrpSpPr/>
            <p:nvPr/>
          </p:nvGrpSpPr>
          <p:grpSpPr>
            <a:xfrm flipH="1">
              <a:off x="7429343" y="3533503"/>
              <a:ext cx="1181484" cy="1253851"/>
              <a:chOff x="3206750" y="2766060"/>
              <a:chExt cx="1353434" cy="1436333"/>
            </a:xfrm>
          </p:grpSpPr>
          <p:sp>
            <p:nvSpPr>
              <p:cNvPr id="62" name="任意多边形 23">
                <a:extLst>
                  <a:ext uri="{FF2B5EF4-FFF2-40B4-BE49-F238E27FC236}">
                    <a16:creationId xmlns:a16="http://schemas.microsoft.com/office/drawing/2014/main" id="{BC704576-2769-4FF3-BCE5-D57747D1F937}"/>
                  </a:ext>
                </a:extLst>
              </p:cNvPr>
              <p:cNvSpPr/>
              <p:nvPr/>
            </p:nvSpPr>
            <p:spPr>
              <a:xfrm>
                <a:off x="3206750" y="2766060"/>
                <a:ext cx="1266190" cy="1341120"/>
              </a:xfrm>
              <a:custGeom>
                <a:avLst/>
                <a:gdLst>
                  <a:gd name="connsiteX0" fmla="*/ 1691640 w 1691640"/>
                  <a:gd name="connsiteY0" fmla="*/ 1341120 h 1341120"/>
                  <a:gd name="connsiteX1" fmla="*/ 1074420 w 1691640"/>
                  <a:gd name="connsiteY1" fmla="*/ 487680 h 1341120"/>
                  <a:gd name="connsiteX2" fmla="*/ 0 w 1691640"/>
                  <a:gd name="connsiteY2" fmla="*/ 0 h 13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640" h="1341120">
                    <a:moveTo>
                      <a:pt x="1691640" y="1341120"/>
                    </a:moveTo>
                    <a:lnTo>
                      <a:pt x="1074420" y="487680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24">
                <a:extLst>
                  <a:ext uri="{FF2B5EF4-FFF2-40B4-BE49-F238E27FC236}">
                    <a16:creationId xmlns:a16="http://schemas.microsoft.com/office/drawing/2014/main" id="{A365F413-2F42-401B-A2FC-E1CC09BB8F75}"/>
                  </a:ext>
                </a:extLst>
              </p:cNvPr>
              <p:cNvSpPr/>
              <p:nvPr/>
            </p:nvSpPr>
            <p:spPr>
              <a:xfrm>
                <a:off x="4404048" y="4046257"/>
                <a:ext cx="156136" cy="1561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50800" dist="25400" dir="186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组合 25">
              <a:extLst>
                <a:ext uri="{FF2B5EF4-FFF2-40B4-BE49-F238E27FC236}">
                  <a16:creationId xmlns:a16="http://schemas.microsoft.com/office/drawing/2014/main" id="{09A6FA9D-B5A3-4215-BE6E-5361EA0A5A61}"/>
                </a:ext>
              </a:extLst>
            </p:cNvPr>
            <p:cNvGrpSpPr/>
            <p:nvPr/>
          </p:nvGrpSpPr>
          <p:grpSpPr>
            <a:xfrm>
              <a:off x="6228637" y="2301507"/>
              <a:ext cx="917949" cy="1395234"/>
              <a:chOff x="5338341" y="2826260"/>
              <a:chExt cx="1051544" cy="1598291"/>
            </a:xfrm>
          </p:grpSpPr>
          <p:sp>
            <p:nvSpPr>
              <p:cNvPr id="60" name="任意多边形 26">
                <a:extLst>
                  <a:ext uri="{FF2B5EF4-FFF2-40B4-BE49-F238E27FC236}">
                    <a16:creationId xmlns:a16="http://schemas.microsoft.com/office/drawing/2014/main" id="{062E8A69-12B6-4187-936C-3992BC3DE8AE}"/>
                  </a:ext>
                </a:extLst>
              </p:cNvPr>
              <p:cNvSpPr/>
              <p:nvPr/>
            </p:nvSpPr>
            <p:spPr>
              <a:xfrm>
                <a:off x="5338341" y="2826260"/>
                <a:ext cx="964300" cy="1503078"/>
              </a:xfrm>
              <a:custGeom>
                <a:avLst/>
                <a:gdLst>
                  <a:gd name="connsiteX0" fmla="*/ 1691640 w 1691640"/>
                  <a:gd name="connsiteY0" fmla="*/ 1341120 h 1341120"/>
                  <a:gd name="connsiteX1" fmla="*/ 1074420 w 1691640"/>
                  <a:gd name="connsiteY1" fmla="*/ 487680 h 1341120"/>
                  <a:gd name="connsiteX2" fmla="*/ 0 w 1691640"/>
                  <a:gd name="connsiteY2" fmla="*/ 0 h 13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640" h="1341120">
                    <a:moveTo>
                      <a:pt x="1691640" y="1341120"/>
                    </a:moveTo>
                    <a:lnTo>
                      <a:pt x="1074420" y="487680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27">
                <a:extLst>
                  <a:ext uri="{FF2B5EF4-FFF2-40B4-BE49-F238E27FC236}">
                    <a16:creationId xmlns:a16="http://schemas.microsoft.com/office/drawing/2014/main" id="{EFC11D19-FCD7-45FF-8FD0-D20EBB64AB49}"/>
                  </a:ext>
                </a:extLst>
              </p:cNvPr>
              <p:cNvSpPr/>
              <p:nvPr/>
            </p:nvSpPr>
            <p:spPr>
              <a:xfrm>
                <a:off x="6233750" y="4268416"/>
                <a:ext cx="156135" cy="15613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381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椭圆 35">
              <a:extLst>
                <a:ext uri="{FF2B5EF4-FFF2-40B4-BE49-F238E27FC236}">
                  <a16:creationId xmlns:a16="http://schemas.microsoft.com/office/drawing/2014/main" id="{16B78720-EE3A-4FD3-8EB3-40ACDEB4A7D5}"/>
                </a:ext>
              </a:extLst>
            </p:cNvPr>
            <p:cNvSpPr/>
            <p:nvPr/>
          </p:nvSpPr>
          <p:spPr>
            <a:xfrm>
              <a:off x="5148678" y="1524560"/>
              <a:ext cx="1133332" cy="1133332"/>
            </a:xfrm>
            <a:prstGeom prst="ellipse">
              <a:avLst/>
            </a:prstGeom>
            <a:gradFill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/>
                </a:gs>
                <a:gs pos="0">
                  <a:srgbClr val="C4C4C4"/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rgbClr val="B4B4B4"/>
                  </a:gs>
                </a:gsLst>
                <a:lin ang="2700000" scaled="1"/>
                <a:tileRect/>
              </a:gradFill>
            </a:ln>
            <a:effectLst>
              <a:outerShdw blurRad="177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32" name="椭圆 37">
              <a:extLst>
                <a:ext uri="{FF2B5EF4-FFF2-40B4-BE49-F238E27FC236}">
                  <a16:creationId xmlns:a16="http://schemas.microsoft.com/office/drawing/2014/main" id="{82B19594-45C6-41F6-9B99-7D1379897F43}"/>
                </a:ext>
              </a:extLst>
            </p:cNvPr>
            <p:cNvSpPr/>
            <p:nvPr/>
          </p:nvSpPr>
          <p:spPr>
            <a:xfrm>
              <a:off x="2441483" y="2946752"/>
              <a:ext cx="1133332" cy="1133332"/>
            </a:xfrm>
            <a:prstGeom prst="ellipse">
              <a:avLst/>
            </a:prstGeom>
            <a:gradFill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/>
                </a:gs>
                <a:gs pos="0">
                  <a:srgbClr val="C4C4C4"/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rgbClr val="B4B4B4"/>
                  </a:gs>
                </a:gsLst>
                <a:lin ang="2700000" scaled="1"/>
                <a:tileRect/>
              </a:gradFill>
            </a:ln>
            <a:effectLst>
              <a:outerShdw blurRad="177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33" name="椭圆 38">
              <a:extLst>
                <a:ext uri="{FF2B5EF4-FFF2-40B4-BE49-F238E27FC236}">
                  <a16:creationId xmlns:a16="http://schemas.microsoft.com/office/drawing/2014/main" id="{E59A9E29-0F75-4B39-8F9D-FD8A4DE3C707}"/>
                </a:ext>
              </a:extLst>
            </p:cNvPr>
            <p:cNvSpPr/>
            <p:nvPr/>
          </p:nvSpPr>
          <p:spPr>
            <a:xfrm>
              <a:off x="8607529" y="2959452"/>
              <a:ext cx="1133332" cy="1133332"/>
            </a:xfrm>
            <a:prstGeom prst="ellipse">
              <a:avLst/>
            </a:prstGeom>
            <a:gradFill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/>
                </a:gs>
                <a:gs pos="0">
                  <a:srgbClr val="C4C4C4"/>
                </a:gs>
              </a:gsLst>
              <a:lin ang="2700000" scaled="1"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rgbClr val="B4B4B4"/>
                  </a:gs>
                </a:gsLst>
                <a:lin ang="2700000" scaled="1"/>
                <a:tileRect/>
              </a:gradFill>
            </a:ln>
            <a:effectLst>
              <a:outerShdw blurRad="177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37" name="椭圆 43">
              <a:extLst>
                <a:ext uri="{FF2B5EF4-FFF2-40B4-BE49-F238E27FC236}">
                  <a16:creationId xmlns:a16="http://schemas.microsoft.com/office/drawing/2014/main" id="{4344A0B7-8A88-4669-8EF8-FF7172F38580}"/>
                </a:ext>
              </a:extLst>
            </p:cNvPr>
            <p:cNvSpPr/>
            <p:nvPr/>
          </p:nvSpPr>
          <p:spPr>
            <a:xfrm>
              <a:off x="5271341" y="1656417"/>
              <a:ext cx="889939" cy="88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38" name="椭圆 44">
              <a:extLst>
                <a:ext uri="{FF2B5EF4-FFF2-40B4-BE49-F238E27FC236}">
                  <a16:creationId xmlns:a16="http://schemas.microsoft.com/office/drawing/2014/main" id="{9FE2F17E-8BBC-470B-A190-09E9880EE57C}"/>
                </a:ext>
              </a:extLst>
            </p:cNvPr>
            <p:cNvSpPr/>
            <p:nvPr/>
          </p:nvSpPr>
          <p:spPr>
            <a:xfrm>
              <a:off x="5352549" y="1656418"/>
              <a:ext cx="727524" cy="657787"/>
            </a:xfrm>
            <a:prstGeom prst="ellipse">
              <a:avLst/>
            </a:prstGeom>
            <a:gradFill>
              <a:gsLst>
                <a:gs pos="25000">
                  <a:srgbClr val="FFFFFF">
                    <a:alpha val="50000"/>
                  </a:srgbClr>
                </a:gs>
                <a:gs pos="56000">
                  <a:srgbClr val="FFFFFF">
                    <a:alpha val="10000"/>
                  </a:srgbClr>
                </a:gs>
                <a:gs pos="1000">
                  <a:schemeClr val="bg1">
                    <a:alpha val="96000"/>
                  </a:schemeClr>
                </a:gs>
                <a:gs pos="86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grpSp>
          <p:nvGrpSpPr>
            <p:cNvPr id="39" name="组合 47">
              <a:extLst>
                <a:ext uri="{FF2B5EF4-FFF2-40B4-BE49-F238E27FC236}">
                  <a16:creationId xmlns:a16="http://schemas.microsoft.com/office/drawing/2014/main" id="{B5C4952B-2D6B-4BA7-AAE1-394878BE732F}"/>
                </a:ext>
              </a:extLst>
            </p:cNvPr>
            <p:cNvGrpSpPr/>
            <p:nvPr/>
          </p:nvGrpSpPr>
          <p:grpSpPr>
            <a:xfrm>
              <a:off x="2561217" y="3070534"/>
              <a:ext cx="889939" cy="889939"/>
              <a:chOff x="2598032" y="2695682"/>
              <a:chExt cx="889938" cy="889938"/>
            </a:xfrm>
          </p:grpSpPr>
          <p:sp>
            <p:nvSpPr>
              <p:cNvPr id="56" name="椭圆 45">
                <a:extLst>
                  <a:ext uri="{FF2B5EF4-FFF2-40B4-BE49-F238E27FC236}">
                    <a16:creationId xmlns:a16="http://schemas.microsoft.com/office/drawing/2014/main" id="{89839883-4C92-45D4-A523-4E9003EFB757}"/>
                  </a:ext>
                </a:extLst>
              </p:cNvPr>
              <p:cNvSpPr/>
              <p:nvPr/>
            </p:nvSpPr>
            <p:spPr>
              <a:xfrm>
                <a:off x="2598032" y="2695682"/>
                <a:ext cx="889938" cy="8899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椭圆 46">
                <a:extLst>
                  <a:ext uri="{FF2B5EF4-FFF2-40B4-BE49-F238E27FC236}">
                    <a16:creationId xmlns:a16="http://schemas.microsoft.com/office/drawing/2014/main" id="{53147C31-A058-41AE-B352-7542BE2497D9}"/>
                  </a:ext>
                </a:extLst>
              </p:cNvPr>
              <p:cNvSpPr/>
              <p:nvPr/>
            </p:nvSpPr>
            <p:spPr>
              <a:xfrm>
                <a:off x="2679239" y="2695682"/>
                <a:ext cx="727524" cy="657787"/>
              </a:xfrm>
              <a:prstGeom prst="ellipse">
                <a:avLst/>
              </a:prstGeom>
              <a:gradFill>
                <a:gsLst>
                  <a:gs pos="25000">
                    <a:srgbClr val="FFFFFF">
                      <a:alpha val="50000"/>
                    </a:srgbClr>
                  </a:gs>
                  <a:gs pos="56000">
                    <a:srgbClr val="FFFFFF">
                      <a:alpha val="10000"/>
                    </a:srgbClr>
                  </a:gs>
                  <a:gs pos="1000">
                    <a:schemeClr val="bg1">
                      <a:alpha val="96000"/>
                    </a:schemeClr>
                  </a:gs>
                  <a:gs pos="86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组合 48">
              <a:extLst>
                <a:ext uri="{FF2B5EF4-FFF2-40B4-BE49-F238E27FC236}">
                  <a16:creationId xmlns:a16="http://schemas.microsoft.com/office/drawing/2014/main" id="{19619CBA-3754-4741-85BD-43F5AE45FFB1}"/>
                </a:ext>
              </a:extLst>
            </p:cNvPr>
            <p:cNvGrpSpPr/>
            <p:nvPr/>
          </p:nvGrpSpPr>
          <p:grpSpPr>
            <a:xfrm>
              <a:off x="8722160" y="3083234"/>
              <a:ext cx="889939" cy="889939"/>
              <a:chOff x="2598032" y="2695682"/>
              <a:chExt cx="889938" cy="889938"/>
            </a:xfrm>
          </p:grpSpPr>
          <p:sp>
            <p:nvSpPr>
              <p:cNvPr id="54" name="椭圆 49">
                <a:extLst>
                  <a:ext uri="{FF2B5EF4-FFF2-40B4-BE49-F238E27FC236}">
                    <a16:creationId xmlns:a16="http://schemas.microsoft.com/office/drawing/2014/main" id="{5A5C9F40-3B18-4827-9DAE-E0FDA33FF222}"/>
                  </a:ext>
                </a:extLst>
              </p:cNvPr>
              <p:cNvSpPr/>
              <p:nvPr/>
            </p:nvSpPr>
            <p:spPr>
              <a:xfrm>
                <a:off x="2598032" y="2695682"/>
                <a:ext cx="889938" cy="8899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0">
                <a:extLst>
                  <a:ext uri="{FF2B5EF4-FFF2-40B4-BE49-F238E27FC236}">
                    <a16:creationId xmlns:a16="http://schemas.microsoft.com/office/drawing/2014/main" id="{9A95022A-C53D-41AB-BA97-1FA98B292874}"/>
                  </a:ext>
                </a:extLst>
              </p:cNvPr>
              <p:cNvSpPr/>
              <p:nvPr/>
            </p:nvSpPr>
            <p:spPr>
              <a:xfrm>
                <a:off x="2679239" y="2695682"/>
                <a:ext cx="727524" cy="657787"/>
              </a:xfrm>
              <a:prstGeom prst="ellipse">
                <a:avLst/>
              </a:prstGeom>
              <a:gradFill>
                <a:gsLst>
                  <a:gs pos="25000">
                    <a:srgbClr val="FFFFFF">
                      <a:alpha val="50000"/>
                    </a:srgbClr>
                  </a:gs>
                  <a:gs pos="56000">
                    <a:srgbClr val="FFFFFF">
                      <a:alpha val="10000"/>
                    </a:srgbClr>
                  </a:gs>
                  <a:gs pos="1000">
                    <a:schemeClr val="bg1">
                      <a:alpha val="96000"/>
                    </a:schemeClr>
                  </a:gs>
                  <a:gs pos="86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5" name="Picture 2" descr="Image result for robot icon png">
              <a:extLst>
                <a:ext uri="{FF2B5EF4-FFF2-40B4-BE49-F238E27FC236}">
                  <a16:creationId xmlns:a16="http://schemas.microsoft.com/office/drawing/2014/main" id="{3470A801-194F-4192-93EF-783E1C6C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618" y="3852111"/>
              <a:ext cx="1895456" cy="1895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85BC86-8DB3-448B-8B55-155B53712C9B}"/>
              </a:ext>
            </a:extLst>
          </p:cNvPr>
          <p:cNvSpPr txBox="1"/>
          <p:nvPr/>
        </p:nvSpPr>
        <p:spPr>
          <a:xfrm>
            <a:off x="107286" y="3419927"/>
            <a:ext cx="2263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fatigue detection based on facial expression recognition like eye blinks and yawning.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F8AE6F-9FDA-4BE8-8D66-8CD0C6F87890}"/>
              </a:ext>
            </a:extLst>
          </p:cNvPr>
          <p:cNvSpPr txBox="1"/>
          <p:nvPr/>
        </p:nvSpPr>
        <p:spPr>
          <a:xfrm>
            <a:off x="938036" y="3419927"/>
            <a:ext cx="226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600" b="1" dirty="0">
                <a:latin typeface="Georgia" panose="02040502050405020303" pitchFamily="18" charset="0"/>
              </a:rPr>
              <a:t>01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64113F-FAFB-4AF6-B966-5C1BCE30D57B}"/>
              </a:ext>
            </a:extLst>
          </p:cNvPr>
          <p:cNvSpPr txBox="1"/>
          <p:nvPr/>
        </p:nvSpPr>
        <p:spPr>
          <a:xfrm>
            <a:off x="2135580" y="1720371"/>
            <a:ext cx="29956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system for detecting fatigue signs by merging blinking and yawning with emotion detection.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E6CE8B-278D-445F-9CAB-0094F48264BA}"/>
              </a:ext>
            </a:extLst>
          </p:cNvPr>
          <p:cNvSpPr txBox="1"/>
          <p:nvPr/>
        </p:nvSpPr>
        <p:spPr>
          <a:xfrm>
            <a:off x="3640704" y="2004062"/>
            <a:ext cx="226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600" b="1" dirty="0">
                <a:latin typeface="Georgia" panose="02040502050405020303" pitchFamily="18" charset="0"/>
              </a:rPr>
              <a:t>02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7C6037-8FE4-4D3F-AD01-4BBE437DA157}"/>
              </a:ext>
            </a:extLst>
          </p:cNvPr>
          <p:cNvSpPr txBox="1"/>
          <p:nvPr/>
        </p:nvSpPr>
        <p:spPr>
          <a:xfrm>
            <a:off x="9821247" y="3419927"/>
            <a:ext cx="2263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detect 3 stages of fatigue.(mild-moderate-severe)</a:t>
            </a:r>
            <a:endParaRPr lang="ar-L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8067231-6D0D-429B-88FE-25426D8EDEA2}"/>
              </a:ext>
            </a:extLst>
          </p:cNvPr>
          <p:cNvSpPr txBox="1"/>
          <p:nvPr/>
        </p:nvSpPr>
        <p:spPr>
          <a:xfrm>
            <a:off x="8952289" y="3430737"/>
            <a:ext cx="2263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Georgia" panose="02040502050405020303" pitchFamily="18" charset="0"/>
              </a:rPr>
              <a:t>03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77" name="Double Bracket 76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22993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2358406" y="0"/>
            <a:ext cx="9833595" cy="6858000"/>
            <a:chOff x="890891" y="0"/>
            <a:chExt cx="9833595" cy="68580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 dirty="0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3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 panose="020405060504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330050" y="2721859"/>
              <a:ext cx="7394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Background Materials</a:t>
              </a:r>
            </a:p>
          </p:txBody>
        </p:sp>
        <p:pic>
          <p:nvPicPr>
            <p:cNvPr id="5122" name="Picture 2" descr="Related image">
              <a:extLst>
                <a:ext uri="{FF2B5EF4-FFF2-40B4-BE49-F238E27FC236}">
                  <a16:creationId xmlns:a16="http://schemas.microsoft.com/office/drawing/2014/main" id="{EA06469A-6A09-4A36-9A7F-E294AB3A32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8"/>
            <a:stretch/>
          </p:blipFill>
          <p:spPr bwMode="auto">
            <a:xfrm>
              <a:off x="890891" y="0"/>
              <a:ext cx="243915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97046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90D04-C997-4637-868E-DF1F09B394A5}"/>
              </a:ext>
            </a:extLst>
          </p:cNvPr>
          <p:cNvSpPr/>
          <p:nvPr/>
        </p:nvSpPr>
        <p:spPr>
          <a:xfrm>
            <a:off x="0" y="5925"/>
            <a:ext cx="12192000" cy="982639"/>
          </a:xfrm>
          <a:prstGeom prst="rect">
            <a:avLst/>
          </a:prstGeom>
          <a:gradFill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BDA4D-F5C4-49A4-8DC2-F007C6E86B3D}"/>
              </a:ext>
            </a:extLst>
          </p:cNvPr>
          <p:cNvSpPr txBox="1"/>
          <p:nvPr/>
        </p:nvSpPr>
        <p:spPr>
          <a:xfrm>
            <a:off x="95534" y="143301"/>
            <a:ext cx="10317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Cond" panose="02040506050405020303" pitchFamily="18" charset="0"/>
              </a:rPr>
              <a:t>Background Materials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850362-BCC6-4D3A-B1D4-C7D8EABC6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6"/>
          <a:stretch/>
        </p:blipFill>
        <p:spPr>
          <a:xfrm>
            <a:off x="95534" y="988563"/>
            <a:ext cx="5735482" cy="53341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65" y="1556438"/>
            <a:ext cx="1038674" cy="1280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50" y="1532671"/>
            <a:ext cx="2844800" cy="12801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05" y="1532671"/>
            <a:ext cx="2000250" cy="1280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09" y="4530954"/>
            <a:ext cx="2275840" cy="12801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55" y="3074823"/>
            <a:ext cx="4716376" cy="1280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746" y="4468700"/>
            <a:ext cx="1794030" cy="128016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876" y="6627165"/>
            <a:ext cx="113445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https://www.linkedin.com/pulse/%D9%83%D9%8A%D9%81-%D8%AA%D8%B1%D9%89-%D8%A7%D9%84%D8%A2%D9%84%D8%A9-computer-vision-mega-team-mu?originalSubdomain=ae</a:t>
            </a:r>
          </a:p>
        </p:txBody>
      </p:sp>
      <p:sp>
        <p:nvSpPr>
          <p:cNvPr id="32" name="Double Bracket 31"/>
          <p:cNvSpPr/>
          <p:nvPr/>
        </p:nvSpPr>
        <p:spPr>
          <a:xfrm>
            <a:off x="11446802" y="6374168"/>
            <a:ext cx="482928" cy="38813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2803303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F5A975-7331-42C9-859B-9E04B001AEE0}"/>
              </a:ext>
            </a:extLst>
          </p:cNvPr>
          <p:cNvSpPr/>
          <p:nvPr/>
        </p:nvSpPr>
        <p:spPr>
          <a:xfrm>
            <a:off x="0" y="2538484"/>
            <a:ext cx="12192000" cy="4319516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100000">
                <a:schemeClr val="accent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BF68B5-8276-432D-AE29-2E4DA7397D4A}"/>
              </a:ext>
            </a:extLst>
          </p:cNvPr>
          <p:cNvGrpSpPr/>
          <p:nvPr/>
        </p:nvGrpSpPr>
        <p:grpSpPr>
          <a:xfrm>
            <a:off x="5166057" y="1064528"/>
            <a:ext cx="4960582" cy="2607957"/>
            <a:chOff x="3698542" y="1064528"/>
            <a:chExt cx="4960582" cy="26079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ED9420-F934-49B1-911D-50274EDF3401}"/>
                </a:ext>
              </a:extLst>
            </p:cNvPr>
            <p:cNvSpPr txBox="1"/>
            <p:nvPr/>
          </p:nvSpPr>
          <p:spPr>
            <a:xfrm>
              <a:off x="3698542" y="1064528"/>
              <a:ext cx="2565779" cy="1862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500" b="1" dirty="0">
                  <a:solidFill>
                    <a:schemeClr val="bg2">
                      <a:lumMod val="75000"/>
                    </a:schemeClr>
                  </a:solidFill>
                  <a:latin typeface="Georgia Pro Cond"/>
                </a:rPr>
                <a:t>4</a:t>
              </a:r>
              <a:endParaRPr lang="en-US" sz="11500" b="1" dirty="0">
                <a:solidFill>
                  <a:schemeClr val="bg2">
                    <a:lumMod val="75000"/>
                  </a:schemeClr>
                </a:solidFill>
                <a:latin typeface="Georgia Pro Cond" panose="02040506050405020303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919EEA-32FD-4C4E-B5FA-F98E0C186B91}"/>
                </a:ext>
              </a:extLst>
            </p:cNvPr>
            <p:cNvSpPr txBox="1"/>
            <p:nvPr/>
          </p:nvSpPr>
          <p:spPr>
            <a:xfrm>
              <a:off x="3698542" y="2749155"/>
              <a:ext cx="4960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Methodology</a:t>
              </a:r>
            </a:p>
          </p:txBody>
        </p:sp>
      </p:grp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7D627982-13CD-48E1-8319-9E7C64F6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" y="863164"/>
            <a:ext cx="5377332" cy="53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1">
      <a:dk1>
        <a:sysClr val="windowText" lastClr="000000"/>
      </a:dk1>
      <a:lt1>
        <a:sysClr val="window" lastClr="FFFFFF"/>
      </a:lt1>
      <a:dk2>
        <a:srgbClr val="44546A"/>
      </a:dk2>
      <a:lt2>
        <a:srgbClr val="01AEF2"/>
      </a:lt2>
      <a:accent1>
        <a:srgbClr val="20B8EF"/>
      </a:accent1>
      <a:accent2>
        <a:srgbClr val="33C1FF"/>
      </a:accent2>
      <a:accent3>
        <a:srgbClr val="65E9FE"/>
      </a:accent3>
      <a:accent4>
        <a:srgbClr val="29C6F9"/>
      </a:accent4>
      <a:accent5>
        <a:srgbClr val="54D2FB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</TotalTime>
  <Words>934</Words>
  <Application>Microsoft Office PowerPoint</Application>
  <PresentationFormat>Widescreen</PresentationFormat>
  <Paragraphs>195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Georgia</vt:lpstr>
      <vt:lpstr>Georgia Pro Cond</vt:lpstr>
      <vt:lpstr>Georgia Pro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</dc:creator>
  <cp:lastModifiedBy>Hadi ayache</cp:lastModifiedBy>
  <cp:revision>94</cp:revision>
  <dcterms:created xsi:type="dcterms:W3CDTF">2019-12-19T11:18:30Z</dcterms:created>
  <dcterms:modified xsi:type="dcterms:W3CDTF">2024-04-15T11:37:17Z</dcterms:modified>
</cp:coreProperties>
</file>